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67" r:id="rId2"/>
    <p:sldId id="268" r:id="rId3"/>
    <p:sldId id="284" r:id="rId4"/>
    <p:sldId id="277" r:id="rId5"/>
    <p:sldId id="269" r:id="rId6"/>
    <p:sldId id="270" r:id="rId7"/>
    <p:sldId id="271" r:id="rId8"/>
    <p:sldId id="273" r:id="rId9"/>
    <p:sldId id="286" r:id="rId10"/>
    <p:sldId id="281" r:id="rId11"/>
    <p:sldId id="282" r:id="rId12"/>
    <p:sldId id="279" r:id="rId13"/>
    <p:sldId id="280" r:id="rId14"/>
    <p:sldId id="287" r:id="rId15"/>
    <p:sldId id="288" r:id="rId16"/>
    <p:sldId id="289" r:id="rId17"/>
    <p:sldId id="285"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06" autoAdjust="0"/>
  </p:normalViewPr>
  <p:slideViewPr>
    <p:cSldViewPr>
      <p:cViewPr varScale="1">
        <p:scale>
          <a:sx n="81" d="100"/>
          <a:sy n="81" d="100"/>
        </p:scale>
        <p:origin x="754" y="67"/>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14-Jul-23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14-Jul-23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14-Jul-23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14-Jul-23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14-Jul-23</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14-Jul-23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14-Jul-23</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14-Jul-23</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14-Jul-23</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14-Jul-23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14-Jul-23</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14-Jul-23</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6.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jpe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15935F2-9747-7601-D517-D8DE1BA7AAC8}"/>
              </a:ext>
            </a:extLst>
          </p:cNvPr>
          <p:cNvSpPr>
            <a:spLocks noGrp="1"/>
          </p:cNvSpPr>
          <p:nvPr>
            <p:ph type="subTitle" idx="1"/>
          </p:nvPr>
        </p:nvSpPr>
        <p:spPr>
          <a:xfrm>
            <a:off x="2297206" y="268110"/>
            <a:ext cx="7597588" cy="4301236"/>
          </a:xfrm>
        </p:spPr>
        <p:txBody>
          <a:bodyPr>
            <a:normAutofit/>
          </a:bodyPr>
          <a:lstStyle/>
          <a:p>
            <a:pPr marL="0" indent="0" algn="ctr">
              <a:buNone/>
            </a:pPr>
            <a:r>
              <a:rPr lang="en-US" sz="3600" dirty="0">
                <a:solidFill>
                  <a:srgbClr val="FF0000"/>
                </a:solidFill>
                <a:latin typeface="Arial Rounded MT Bold" panose="020F0704030504030204" pitchFamily="34" charset="0"/>
              </a:rPr>
              <a:t>School Of Engineering</a:t>
            </a:r>
          </a:p>
          <a:p>
            <a:pPr marL="0" indent="0">
              <a:buNone/>
            </a:pPr>
            <a:r>
              <a:rPr lang="en-US" sz="2000" dirty="0">
                <a:solidFill>
                  <a:srgbClr val="FF0000"/>
                </a:solidFill>
              </a:rPr>
              <a:t>                </a:t>
            </a:r>
            <a:r>
              <a:rPr lang="en-US" sz="2000" dirty="0">
                <a:solidFill>
                  <a:srgbClr val="FF0000"/>
                </a:solidFill>
                <a:latin typeface="Arial Rounded MT Bold" panose="020F0704030504030204" pitchFamily="34" charset="0"/>
              </a:rPr>
              <a:t>Electronics and Communication Engineering</a:t>
            </a:r>
          </a:p>
          <a:p>
            <a:pPr marL="0" indent="0">
              <a:buNone/>
            </a:pPr>
            <a:r>
              <a:rPr lang="en-US" sz="2000" dirty="0">
                <a:solidFill>
                  <a:srgbClr val="FF0000"/>
                </a:solidFill>
              </a:rPr>
              <a:t> 		</a:t>
            </a:r>
          </a:p>
          <a:p>
            <a:pPr marL="0" indent="0">
              <a:buNone/>
            </a:pPr>
            <a:r>
              <a:rPr lang="en-US" sz="2000" dirty="0">
                <a:solidFill>
                  <a:srgbClr val="FF0000"/>
                </a:solidFill>
              </a:rPr>
              <a:t>        </a:t>
            </a:r>
            <a:endParaRPr lang="en-US" sz="2800" dirty="0">
              <a:solidFill>
                <a:srgbClr val="FF0000"/>
              </a:solidFill>
              <a:latin typeface="Algerian" panose="04020705040A02060702" pitchFamily="82" charset="0"/>
            </a:endParaRPr>
          </a:p>
          <a:p>
            <a:pPr marL="0" indent="0" algn="ctr">
              <a:buNone/>
            </a:pPr>
            <a:r>
              <a:rPr lang="en-IN" sz="3200" dirty="0">
                <a:solidFill>
                  <a:srgbClr val="FF0000"/>
                </a:solidFill>
                <a:latin typeface="Algerian" panose="04020705040A02060702" pitchFamily="82" charset="0"/>
              </a:rPr>
              <a:t>Title of the project </a:t>
            </a:r>
            <a:r>
              <a:rPr lang="en-IN" sz="3200" dirty="0">
                <a:solidFill>
                  <a:srgbClr val="FF0000"/>
                </a:solidFill>
                <a:latin typeface="Colonna MT" panose="04020805060202030203" pitchFamily="82" charset="0"/>
              </a:rPr>
              <a:t>:</a:t>
            </a:r>
          </a:p>
          <a:p>
            <a:pPr marL="0" indent="0" algn="ctr">
              <a:buNone/>
            </a:pPr>
            <a:r>
              <a:rPr lang="en-IN" sz="3200" dirty="0">
                <a:solidFill>
                  <a:srgbClr val="FF0000"/>
                </a:solidFill>
                <a:latin typeface="Colonna MT" panose="04020805060202030203" pitchFamily="82" charset="0"/>
              </a:rPr>
              <a:t> </a:t>
            </a:r>
            <a:r>
              <a:rPr lang="en-IN" sz="3200" dirty="0">
                <a:solidFill>
                  <a:srgbClr val="FF0000"/>
                </a:solidFill>
                <a:latin typeface="Cascadia Code SemiBold" panose="020B0609020000020004" pitchFamily="49" charset="0"/>
                <a:ea typeface="Cascadia Code SemiBold" panose="020B0609020000020004" pitchFamily="49" charset="0"/>
                <a:cs typeface="Cascadia Code SemiBold" panose="020B0609020000020004" pitchFamily="49" charset="0"/>
              </a:rPr>
              <a:t>Quadra-Bot using Raspberry Pi</a:t>
            </a:r>
          </a:p>
        </p:txBody>
      </p:sp>
      <p:pic>
        <p:nvPicPr>
          <p:cNvPr id="5" name="Content Placeholder 6">
            <a:extLst>
              <a:ext uri="{FF2B5EF4-FFF2-40B4-BE49-F238E27FC236}">
                <a16:creationId xmlns:a16="http://schemas.microsoft.com/office/drawing/2014/main" id="{DE153A1F-D694-B7ED-6770-7E75559C59E9}"/>
              </a:ext>
            </a:extLst>
          </p:cNvPr>
          <p:cNvPicPr>
            <a:picLocks noGrp="1" noChangeAspect="1"/>
          </p:cNvPicPr>
          <p:nvPr>
            <p:ph sz="half" idx="4294967295"/>
          </p:nvPr>
        </p:nvPicPr>
        <p:blipFill>
          <a:blip r:embed="rId3"/>
          <a:stretch>
            <a:fillRect/>
          </a:stretch>
        </p:blipFill>
        <p:spPr>
          <a:xfrm>
            <a:off x="327212" y="282561"/>
            <a:ext cx="1524000" cy="1625600"/>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
        <p:nvSpPr>
          <p:cNvPr id="6" name="Subtitle 2">
            <a:extLst>
              <a:ext uri="{FF2B5EF4-FFF2-40B4-BE49-F238E27FC236}">
                <a16:creationId xmlns:a16="http://schemas.microsoft.com/office/drawing/2014/main" id="{B5C55C18-BC09-0176-3849-6682A052C236}"/>
              </a:ext>
            </a:extLst>
          </p:cNvPr>
          <p:cNvSpPr txBox="1">
            <a:spLocks/>
          </p:cNvSpPr>
          <p:nvPr/>
        </p:nvSpPr>
        <p:spPr>
          <a:xfrm>
            <a:off x="49306" y="4962525"/>
            <a:ext cx="6400800" cy="1947333"/>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r>
              <a:rPr lang="en-US" dirty="0">
                <a:solidFill>
                  <a:schemeClr val="accent1"/>
                </a:solidFill>
              </a:rPr>
              <a:t>	</a:t>
            </a:r>
          </a:p>
          <a:p>
            <a:r>
              <a:rPr lang="en-US" dirty="0">
                <a:solidFill>
                  <a:schemeClr val="accent1"/>
                </a:solidFill>
              </a:rPr>
              <a:t> 		</a:t>
            </a:r>
            <a:endParaRPr lang="en-IN" dirty="0"/>
          </a:p>
        </p:txBody>
      </p:sp>
      <p:sp>
        <p:nvSpPr>
          <p:cNvPr id="7" name="Subtitle 2">
            <a:extLst>
              <a:ext uri="{FF2B5EF4-FFF2-40B4-BE49-F238E27FC236}">
                <a16:creationId xmlns:a16="http://schemas.microsoft.com/office/drawing/2014/main" id="{5B713297-5D0F-A9AB-3F62-B98E5EBF3CE2}"/>
              </a:ext>
            </a:extLst>
          </p:cNvPr>
          <p:cNvSpPr txBox="1">
            <a:spLocks/>
          </p:cNvSpPr>
          <p:nvPr/>
        </p:nvSpPr>
        <p:spPr>
          <a:xfrm>
            <a:off x="7327806" y="4265650"/>
            <a:ext cx="5133975" cy="167054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endParaRPr lang="en-US" sz="2000" dirty="0">
              <a:solidFill>
                <a:schemeClr val="accent1"/>
              </a:solidFill>
            </a:endParaRPr>
          </a:p>
          <a:p>
            <a:r>
              <a:rPr lang="en-US" sz="2000" dirty="0">
                <a:solidFill>
                  <a:schemeClr val="accent1"/>
                </a:solidFill>
                <a:latin typeface="Arial Rounded MT Bold" panose="020F0704030504030204" pitchFamily="34" charset="0"/>
              </a:rPr>
              <a:t>Submitted to: Dr. </a:t>
            </a:r>
            <a:r>
              <a:rPr lang="en-US" sz="2000" dirty="0" err="1">
                <a:solidFill>
                  <a:schemeClr val="accent1"/>
                </a:solidFill>
                <a:latin typeface="Arial Rounded MT Bold" panose="020F0704030504030204" pitchFamily="34" charset="0"/>
              </a:rPr>
              <a:t>Layak</a:t>
            </a:r>
            <a:r>
              <a:rPr lang="en-US" sz="2000" dirty="0">
                <a:solidFill>
                  <a:schemeClr val="accent1"/>
                </a:solidFill>
                <a:latin typeface="Arial Rounded MT Bold" panose="020F0704030504030204" pitchFamily="34" charset="0"/>
              </a:rPr>
              <a:t> Ali </a:t>
            </a:r>
          </a:p>
          <a:p>
            <a:r>
              <a:rPr lang="en-US" sz="2000" dirty="0">
                <a:solidFill>
                  <a:schemeClr val="accent1"/>
                </a:solidFill>
                <a:latin typeface="Arial Rounded MT Bold" panose="020F0704030504030204" pitchFamily="34" charset="0"/>
              </a:rPr>
              <a:t>Assistant Professor.</a:t>
            </a:r>
          </a:p>
          <a:p>
            <a:endParaRPr lang="en-IN" sz="2000" dirty="0"/>
          </a:p>
        </p:txBody>
      </p:sp>
      <p:sp>
        <p:nvSpPr>
          <p:cNvPr id="9" name="TextBox 8">
            <a:extLst>
              <a:ext uri="{FF2B5EF4-FFF2-40B4-BE49-F238E27FC236}">
                <a16:creationId xmlns:a16="http://schemas.microsoft.com/office/drawing/2014/main" id="{83B9795E-0AC8-58C7-747E-E8E1C2D7CABE}"/>
              </a:ext>
            </a:extLst>
          </p:cNvPr>
          <p:cNvSpPr txBox="1"/>
          <p:nvPr/>
        </p:nvSpPr>
        <p:spPr>
          <a:xfrm>
            <a:off x="327212" y="4439200"/>
            <a:ext cx="6096000" cy="1323439"/>
          </a:xfrm>
          <a:prstGeom prst="rect">
            <a:avLst/>
          </a:prstGeom>
          <a:noFill/>
        </p:spPr>
        <p:txBody>
          <a:bodyPr wrap="square">
            <a:spAutoFit/>
          </a:bodyPr>
          <a:lstStyle/>
          <a:p>
            <a:endParaRPr lang="en-US" sz="2000" dirty="0">
              <a:solidFill>
                <a:schemeClr val="accent1"/>
              </a:solidFill>
            </a:endParaRPr>
          </a:p>
          <a:p>
            <a:r>
              <a:rPr lang="en-US" sz="2000" dirty="0">
                <a:solidFill>
                  <a:schemeClr val="accent1"/>
                </a:solidFill>
                <a:latin typeface="Arial Rounded MT Bold" panose="020F0704030504030204" pitchFamily="34" charset="0"/>
              </a:rPr>
              <a:t>Presented By : Pilli Venkata Praneeth</a:t>
            </a:r>
          </a:p>
          <a:p>
            <a:r>
              <a:rPr lang="en-US" sz="2000" dirty="0">
                <a:solidFill>
                  <a:schemeClr val="accent1"/>
                </a:solidFill>
                <a:latin typeface="Arial Rounded MT Bold" panose="020F0704030504030204" pitchFamily="34" charset="0"/>
              </a:rPr>
              <a:t>Roll No : 2019BEC22</a:t>
            </a:r>
          </a:p>
          <a:p>
            <a:r>
              <a:rPr lang="en-US" sz="2000" dirty="0">
                <a:solidFill>
                  <a:schemeClr val="accent1"/>
                </a:solidFill>
                <a:latin typeface="Arial Rounded MT Bold" panose="020F0704030504030204" pitchFamily="34" charset="0"/>
              </a:rPr>
              <a:t>Semester : 8th</a:t>
            </a:r>
            <a:endParaRPr lang="en-IN" sz="2000" dirty="0">
              <a:latin typeface="Arial Rounded MT Bold" panose="020F0704030504030204" pitchFamily="34" charset="0"/>
            </a:endParaRPr>
          </a:p>
        </p:txBody>
      </p:sp>
    </p:spTree>
    <p:extLst>
      <p:ext uri="{BB962C8B-B14F-4D97-AF65-F5344CB8AC3E}">
        <p14:creationId xmlns:p14="http://schemas.microsoft.com/office/powerpoint/2010/main" val="43546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90418-FD42-8B5B-8BC2-682227627898}"/>
              </a:ext>
            </a:extLst>
          </p:cNvPr>
          <p:cNvSpPr>
            <a:spLocks noGrp="1"/>
          </p:cNvSpPr>
          <p:nvPr>
            <p:ph type="title"/>
          </p:nvPr>
        </p:nvSpPr>
        <p:spPr>
          <a:xfrm>
            <a:off x="453819" y="-146981"/>
            <a:ext cx="10515600" cy="1145224"/>
          </a:xfrm>
        </p:spPr>
        <p:txBody>
          <a:bodyPr/>
          <a:lstStyle/>
          <a:p>
            <a:r>
              <a:rPr lang="en-US" dirty="0"/>
              <a:t>Designing of bot Body</a:t>
            </a:r>
          </a:p>
        </p:txBody>
      </p:sp>
      <p:pic>
        <p:nvPicPr>
          <p:cNvPr id="4" name="Picture 3">
            <a:extLst>
              <a:ext uri="{FF2B5EF4-FFF2-40B4-BE49-F238E27FC236}">
                <a16:creationId xmlns:a16="http://schemas.microsoft.com/office/drawing/2014/main" id="{EF3FC7E9-6226-F433-7A4B-DC5DC0061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7429" y="2202302"/>
            <a:ext cx="4037142" cy="3034285"/>
          </a:xfrm>
          <a:prstGeom prst="rect">
            <a:avLst/>
          </a:prstGeom>
        </p:spPr>
      </p:pic>
      <p:pic>
        <p:nvPicPr>
          <p:cNvPr id="6" name="Picture 5">
            <a:extLst>
              <a:ext uri="{FF2B5EF4-FFF2-40B4-BE49-F238E27FC236}">
                <a16:creationId xmlns:a16="http://schemas.microsoft.com/office/drawing/2014/main" id="{98E64AE9-FE62-B540-294D-53421492F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51" y="3872485"/>
            <a:ext cx="3631603" cy="2729485"/>
          </a:xfrm>
          <a:prstGeom prst="rect">
            <a:avLst/>
          </a:prstGeom>
        </p:spPr>
      </p:pic>
      <p:pic>
        <p:nvPicPr>
          <p:cNvPr id="8" name="Picture 7">
            <a:extLst>
              <a:ext uri="{FF2B5EF4-FFF2-40B4-BE49-F238E27FC236}">
                <a16:creationId xmlns:a16="http://schemas.microsoft.com/office/drawing/2014/main" id="{21104ED9-0C03-50DA-E0FE-646331600C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950" y="1116118"/>
            <a:ext cx="3540049" cy="2638491"/>
          </a:xfrm>
          <a:prstGeom prst="rect">
            <a:avLst/>
          </a:prstGeom>
        </p:spPr>
      </p:pic>
      <p:pic>
        <p:nvPicPr>
          <p:cNvPr id="10" name="Picture 9">
            <a:extLst>
              <a:ext uri="{FF2B5EF4-FFF2-40B4-BE49-F238E27FC236}">
                <a16:creationId xmlns:a16="http://schemas.microsoft.com/office/drawing/2014/main" id="{E01D56A3-F490-8C2D-AF85-4395557E33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0320" y="3908344"/>
            <a:ext cx="3534479" cy="2656487"/>
          </a:xfrm>
          <a:prstGeom prst="rect">
            <a:avLst/>
          </a:prstGeom>
        </p:spPr>
      </p:pic>
      <p:pic>
        <p:nvPicPr>
          <p:cNvPr id="12" name="Picture 11">
            <a:extLst>
              <a:ext uri="{FF2B5EF4-FFF2-40B4-BE49-F238E27FC236}">
                <a16:creationId xmlns:a16="http://schemas.microsoft.com/office/drawing/2014/main" id="{D2F12DA8-8533-738E-2794-0E4307B329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9377" y="838199"/>
            <a:ext cx="3631603" cy="2729485"/>
          </a:xfrm>
          <a:prstGeom prst="rect">
            <a:avLst/>
          </a:prstGeom>
        </p:spPr>
      </p:pic>
    </p:spTree>
    <p:extLst>
      <p:ext uri="{BB962C8B-B14F-4D97-AF65-F5344CB8AC3E}">
        <p14:creationId xmlns:p14="http://schemas.microsoft.com/office/powerpoint/2010/main" val="77268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A3F46-7580-43DA-333B-96F1EE036DFF}"/>
              </a:ext>
            </a:extLst>
          </p:cNvPr>
          <p:cNvSpPr>
            <a:spLocks noGrp="1"/>
          </p:cNvSpPr>
          <p:nvPr>
            <p:ph type="title"/>
          </p:nvPr>
        </p:nvSpPr>
        <p:spPr/>
        <p:txBody>
          <a:bodyPr/>
          <a:lstStyle/>
          <a:p>
            <a:r>
              <a:rPr lang="en-US" dirty="0"/>
              <a:t>3D printing of designed Body</a:t>
            </a:r>
          </a:p>
        </p:txBody>
      </p:sp>
      <p:pic>
        <p:nvPicPr>
          <p:cNvPr id="4" name="Picture 3">
            <a:extLst>
              <a:ext uri="{FF2B5EF4-FFF2-40B4-BE49-F238E27FC236}">
                <a16:creationId xmlns:a16="http://schemas.microsoft.com/office/drawing/2014/main" id="{DC5E97E7-7229-FA38-ECC6-D60DD8A56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828800"/>
            <a:ext cx="8077200" cy="4543425"/>
          </a:xfrm>
          <a:prstGeom prst="rect">
            <a:avLst/>
          </a:prstGeom>
        </p:spPr>
      </p:pic>
    </p:spTree>
    <p:extLst>
      <p:ext uri="{BB962C8B-B14F-4D97-AF65-F5344CB8AC3E}">
        <p14:creationId xmlns:p14="http://schemas.microsoft.com/office/powerpoint/2010/main" val="334005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CC7C-5264-E86A-BC78-7C41E0CEE469}"/>
              </a:ext>
            </a:extLst>
          </p:cNvPr>
          <p:cNvSpPr>
            <a:spLocks noGrp="1"/>
          </p:cNvSpPr>
          <p:nvPr>
            <p:ph type="title"/>
          </p:nvPr>
        </p:nvSpPr>
        <p:spPr>
          <a:xfrm>
            <a:off x="228600" y="271422"/>
            <a:ext cx="10515600" cy="1145224"/>
          </a:xfrm>
        </p:spPr>
        <p:txBody>
          <a:bodyPr/>
          <a:lstStyle/>
          <a:p>
            <a:r>
              <a:rPr lang="en-US" dirty="0"/>
              <a:t>Implementation</a:t>
            </a:r>
          </a:p>
        </p:txBody>
      </p:sp>
      <p:pic>
        <p:nvPicPr>
          <p:cNvPr id="3" name="Picture 2">
            <a:extLst>
              <a:ext uri="{FF2B5EF4-FFF2-40B4-BE49-F238E27FC236}">
                <a16:creationId xmlns:a16="http://schemas.microsoft.com/office/drawing/2014/main" id="{1E802564-151A-C203-0351-C0836FEB53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457200" y="1705748"/>
            <a:ext cx="5943600" cy="4457700"/>
          </a:xfrm>
          <a:prstGeom prst="rect">
            <a:avLst/>
          </a:prstGeom>
        </p:spPr>
      </p:pic>
      <p:sp>
        <p:nvSpPr>
          <p:cNvPr id="4" name="TextBox 3">
            <a:extLst>
              <a:ext uri="{FF2B5EF4-FFF2-40B4-BE49-F238E27FC236}">
                <a16:creationId xmlns:a16="http://schemas.microsoft.com/office/drawing/2014/main" id="{FFE0B41A-F5D2-B1E8-D8A5-B4BA65BBCA95}"/>
              </a:ext>
            </a:extLst>
          </p:cNvPr>
          <p:cNvSpPr txBox="1"/>
          <p:nvPr/>
        </p:nvSpPr>
        <p:spPr>
          <a:xfrm>
            <a:off x="2819400" y="2467748"/>
            <a:ext cx="304800" cy="369332"/>
          </a:xfrm>
          <a:prstGeom prst="rect">
            <a:avLst/>
          </a:prstGeom>
          <a:noFill/>
        </p:spPr>
        <p:txBody>
          <a:bodyPr wrap="square" rtlCol="0">
            <a:spAutoFit/>
          </a:bodyPr>
          <a:lstStyle/>
          <a:p>
            <a:r>
              <a:rPr lang="en-US" dirty="0">
                <a:solidFill>
                  <a:srgbClr val="FF0000"/>
                </a:solidFill>
                <a:highlight>
                  <a:srgbClr val="FFFF00"/>
                </a:highlight>
              </a:rPr>
              <a:t>6</a:t>
            </a:r>
          </a:p>
        </p:txBody>
      </p:sp>
      <p:cxnSp>
        <p:nvCxnSpPr>
          <p:cNvPr id="6" name="Straight Arrow Connector 5">
            <a:extLst>
              <a:ext uri="{FF2B5EF4-FFF2-40B4-BE49-F238E27FC236}">
                <a16:creationId xmlns:a16="http://schemas.microsoft.com/office/drawing/2014/main" id="{DB34E960-F0F0-6E0C-B744-D61C4A94B729}"/>
              </a:ext>
            </a:extLst>
          </p:cNvPr>
          <p:cNvCxnSpPr>
            <a:cxnSpLocks/>
          </p:cNvCxnSpPr>
          <p:nvPr/>
        </p:nvCxnSpPr>
        <p:spPr>
          <a:xfrm flipV="1">
            <a:off x="2819400" y="2837080"/>
            <a:ext cx="152400" cy="316468"/>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0CC1F39E-25A4-822B-ED0E-0B56FCF63B49}"/>
              </a:ext>
            </a:extLst>
          </p:cNvPr>
          <p:cNvSpPr txBox="1"/>
          <p:nvPr/>
        </p:nvSpPr>
        <p:spPr>
          <a:xfrm>
            <a:off x="2438400" y="2098416"/>
            <a:ext cx="304800" cy="369332"/>
          </a:xfrm>
          <a:prstGeom prst="rect">
            <a:avLst/>
          </a:prstGeom>
          <a:noFill/>
        </p:spPr>
        <p:txBody>
          <a:bodyPr wrap="square" rtlCol="0">
            <a:spAutoFit/>
          </a:bodyPr>
          <a:lstStyle/>
          <a:p>
            <a:r>
              <a:rPr lang="en-US" dirty="0">
                <a:solidFill>
                  <a:srgbClr val="FF0000"/>
                </a:solidFill>
                <a:highlight>
                  <a:srgbClr val="FFFF00"/>
                </a:highlight>
              </a:rPr>
              <a:t>4</a:t>
            </a:r>
          </a:p>
        </p:txBody>
      </p:sp>
      <p:cxnSp>
        <p:nvCxnSpPr>
          <p:cNvPr id="10" name="Straight Arrow Connector 9">
            <a:extLst>
              <a:ext uri="{FF2B5EF4-FFF2-40B4-BE49-F238E27FC236}">
                <a16:creationId xmlns:a16="http://schemas.microsoft.com/office/drawing/2014/main" id="{B261A25D-8EF7-1C37-7242-195AF1601B0D}"/>
              </a:ext>
            </a:extLst>
          </p:cNvPr>
          <p:cNvCxnSpPr>
            <a:cxnSpLocks/>
          </p:cNvCxnSpPr>
          <p:nvPr/>
        </p:nvCxnSpPr>
        <p:spPr>
          <a:xfrm flipV="1">
            <a:off x="2438400" y="2467748"/>
            <a:ext cx="152400" cy="316468"/>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4084545B-0880-9540-F308-3788F43C0043}"/>
              </a:ext>
            </a:extLst>
          </p:cNvPr>
          <p:cNvSpPr txBox="1"/>
          <p:nvPr/>
        </p:nvSpPr>
        <p:spPr>
          <a:xfrm>
            <a:off x="1371600" y="1463498"/>
            <a:ext cx="304800" cy="369332"/>
          </a:xfrm>
          <a:prstGeom prst="rect">
            <a:avLst/>
          </a:prstGeom>
          <a:noFill/>
        </p:spPr>
        <p:txBody>
          <a:bodyPr wrap="square" rtlCol="0">
            <a:spAutoFit/>
          </a:bodyPr>
          <a:lstStyle/>
          <a:p>
            <a:r>
              <a:rPr lang="en-US" dirty="0">
                <a:solidFill>
                  <a:srgbClr val="FF0000"/>
                </a:solidFill>
                <a:highlight>
                  <a:srgbClr val="FFFF00"/>
                </a:highlight>
              </a:rPr>
              <a:t>5</a:t>
            </a:r>
          </a:p>
        </p:txBody>
      </p:sp>
      <p:cxnSp>
        <p:nvCxnSpPr>
          <p:cNvPr id="12" name="Straight Arrow Connector 11">
            <a:extLst>
              <a:ext uri="{FF2B5EF4-FFF2-40B4-BE49-F238E27FC236}">
                <a16:creationId xmlns:a16="http://schemas.microsoft.com/office/drawing/2014/main" id="{05EDD460-1E01-2F93-BFAB-7FBEB0EA5186}"/>
              </a:ext>
            </a:extLst>
          </p:cNvPr>
          <p:cNvCxnSpPr>
            <a:cxnSpLocks/>
          </p:cNvCxnSpPr>
          <p:nvPr/>
        </p:nvCxnSpPr>
        <p:spPr>
          <a:xfrm flipV="1">
            <a:off x="1371600" y="1832830"/>
            <a:ext cx="152400" cy="316468"/>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391B94EE-9A8A-C244-19E9-B97F8A975AC6}"/>
              </a:ext>
            </a:extLst>
          </p:cNvPr>
          <p:cNvSpPr txBox="1"/>
          <p:nvPr/>
        </p:nvSpPr>
        <p:spPr>
          <a:xfrm>
            <a:off x="4152900" y="2467748"/>
            <a:ext cx="485776" cy="369332"/>
          </a:xfrm>
          <a:prstGeom prst="rect">
            <a:avLst/>
          </a:prstGeom>
          <a:noFill/>
        </p:spPr>
        <p:txBody>
          <a:bodyPr wrap="square" rtlCol="0">
            <a:spAutoFit/>
          </a:bodyPr>
          <a:lstStyle/>
          <a:p>
            <a:r>
              <a:rPr lang="en-US" dirty="0">
                <a:solidFill>
                  <a:srgbClr val="FF0000"/>
                </a:solidFill>
                <a:highlight>
                  <a:srgbClr val="FFFF00"/>
                </a:highlight>
              </a:rPr>
              <a:t>12</a:t>
            </a:r>
          </a:p>
        </p:txBody>
      </p:sp>
      <p:cxnSp>
        <p:nvCxnSpPr>
          <p:cNvPr id="14" name="Straight Arrow Connector 13">
            <a:extLst>
              <a:ext uri="{FF2B5EF4-FFF2-40B4-BE49-F238E27FC236}">
                <a16:creationId xmlns:a16="http://schemas.microsoft.com/office/drawing/2014/main" id="{A398CEA7-9C48-C745-792B-A32C22DD7FCC}"/>
              </a:ext>
            </a:extLst>
          </p:cNvPr>
          <p:cNvCxnSpPr>
            <a:cxnSpLocks/>
          </p:cNvCxnSpPr>
          <p:nvPr/>
        </p:nvCxnSpPr>
        <p:spPr>
          <a:xfrm flipV="1">
            <a:off x="4160044" y="2837080"/>
            <a:ext cx="152400" cy="316468"/>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E2BC7BD0-CF9D-2785-CCC7-4CAA93FED8AF}"/>
              </a:ext>
            </a:extLst>
          </p:cNvPr>
          <p:cNvSpPr txBox="1"/>
          <p:nvPr/>
        </p:nvSpPr>
        <p:spPr>
          <a:xfrm>
            <a:off x="4714876" y="2098416"/>
            <a:ext cx="509586" cy="369332"/>
          </a:xfrm>
          <a:prstGeom prst="rect">
            <a:avLst/>
          </a:prstGeom>
          <a:noFill/>
        </p:spPr>
        <p:txBody>
          <a:bodyPr wrap="square" rtlCol="0">
            <a:spAutoFit/>
          </a:bodyPr>
          <a:lstStyle/>
          <a:p>
            <a:r>
              <a:rPr lang="en-US" dirty="0">
                <a:solidFill>
                  <a:srgbClr val="FF0000"/>
                </a:solidFill>
                <a:highlight>
                  <a:srgbClr val="FFFF00"/>
                </a:highlight>
              </a:rPr>
              <a:t>10</a:t>
            </a:r>
          </a:p>
        </p:txBody>
      </p:sp>
      <p:cxnSp>
        <p:nvCxnSpPr>
          <p:cNvPr id="16" name="Straight Arrow Connector 15">
            <a:extLst>
              <a:ext uri="{FF2B5EF4-FFF2-40B4-BE49-F238E27FC236}">
                <a16:creationId xmlns:a16="http://schemas.microsoft.com/office/drawing/2014/main" id="{1BCA0EB5-0D56-CAA8-9C17-4ACC41EAFA01}"/>
              </a:ext>
            </a:extLst>
          </p:cNvPr>
          <p:cNvCxnSpPr>
            <a:cxnSpLocks/>
          </p:cNvCxnSpPr>
          <p:nvPr/>
        </p:nvCxnSpPr>
        <p:spPr>
          <a:xfrm flipV="1">
            <a:off x="4714876" y="2467748"/>
            <a:ext cx="152400" cy="316468"/>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2D56CE99-70CE-1A7C-1717-C1EC2C5B7E8B}"/>
              </a:ext>
            </a:extLst>
          </p:cNvPr>
          <p:cNvSpPr txBox="1"/>
          <p:nvPr/>
        </p:nvSpPr>
        <p:spPr>
          <a:xfrm>
            <a:off x="5634038" y="1779966"/>
            <a:ext cx="461964" cy="369332"/>
          </a:xfrm>
          <a:prstGeom prst="rect">
            <a:avLst/>
          </a:prstGeom>
          <a:noFill/>
        </p:spPr>
        <p:txBody>
          <a:bodyPr wrap="square" rtlCol="0">
            <a:spAutoFit/>
          </a:bodyPr>
          <a:lstStyle/>
          <a:p>
            <a:r>
              <a:rPr lang="en-US" dirty="0">
                <a:solidFill>
                  <a:srgbClr val="FF0000"/>
                </a:solidFill>
                <a:highlight>
                  <a:srgbClr val="FFFF00"/>
                </a:highlight>
              </a:rPr>
              <a:t>11</a:t>
            </a:r>
          </a:p>
        </p:txBody>
      </p:sp>
      <p:cxnSp>
        <p:nvCxnSpPr>
          <p:cNvPr id="18" name="Straight Arrow Connector 17">
            <a:extLst>
              <a:ext uri="{FF2B5EF4-FFF2-40B4-BE49-F238E27FC236}">
                <a16:creationId xmlns:a16="http://schemas.microsoft.com/office/drawing/2014/main" id="{28789BC3-E635-F7BD-90AB-B06EDD8CA324}"/>
              </a:ext>
            </a:extLst>
          </p:cNvPr>
          <p:cNvCxnSpPr>
            <a:cxnSpLocks/>
          </p:cNvCxnSpPr>
          <p:nvPr/>
        </p:nvCxnSpPr>
        <p:spPr>
          <a:xfrm flipV="1">
            <a:off x="5634038" y="2149298"/>
            <a:ext cx="152400" cy="316468"/>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78322ECA-A655-3FD4-C1FF-7473890A932E}"/>
              </a:ext>
            </a:extLst>
          </p:cNvPr>
          <p:cNvSpPr txBox="1"/>
          <p:nvPr/>
        </p:nvSpPr>
        <p:spPr>
          <a:xfrm>
            <a:off x="2824163" y="5439549"/>
            <a:ext cx="304800" cy="369332"/>
          </a:xfrm>
          <a:prstGeom prst="rect">
            <a:avLst/>
          </a:prstGeom>
          <a:noFill/>
        </p:spPr>
        <p:txBody>
          <a:bodyPr wrap="square" rtlCol="0">
            <a:spAutoFit/>
          </a:bodyPr>
          <a:lstStyle/>
          <a:p>
            <a:r>
              <a:rPr lang="en-US" dirty="0">
                <a:solidFill>
                  <a:srgbClr val="FF0000"/>
                </a:solidFill>
                <a:highlight>
                  <a:srgbClr val="FFFF00"/>
                </a:highlight>
              </a:rPr>
              <a:t>3</a:t>
            </a:r>
          </a:p>
        </p:txBody>
      </p:sp>
      <p:cxnSp>
        <p:nvCxnSpPr>
          <p:cNvPr id="20" name="Straight Arrow Connector 19">
            <a:extLst>
              <a:ext uri="{FF2B5EF4-FFF2-40B4-BE49-F238E27FC236}">
                <a16:creationId xmlns:a16="http://schemas.microsoft.com/office/drawing/2014/main" id="{EF8F8995-D049-A66A-71A1-91A48EB71E5E}"/>
              </a:ext>
            </a:extLst>
          </p:cNvPr>
          <p:cNvCxnSpPr>
            <a:cxnSpLocks/>
          </p:cNvCxnSpPr>
          <p:nvPr/>
        </p:nvCxnSpPr>
        <p:spPr>
          <a:xfrm>
            <a:off x="2743200" y="4827967"/>
            <a:ext cx="157163" cy="611582"/>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F47024EE-EEA5-CF5B-E477-8239B7A576AA}"/>
              </a:ext>
            </a:extLst>
          </p:cNvPr>
          <p:cNvSpPr txBox="1"/>
          <p:nvPr/>
        </p:nvSpPr>
        <p:spPr>
          <a:xfrm>
            <a:off x="2357437" y="5831226"/>
            <a:ext cx="304800" cy="369332"/>
          </a:xfrm>
          <a:prstGeom prst="rect">
            <a:avLst/>
          </a:prstGeom>
          <a:noFill/>
        </p:spPr>
        <p:txBody>
          <a:bodyPr wrap="square" rtlCol="0">
            <a:spAutoFit/>
          </a:bodyPr>
          <a:lstStyle/>
          <a:p>
            <a:r>
              <a:rPr lang="en-US" dirty="0">
                <a:solidFill>
                  <a:srgbClr val="FF0000"/>
                </a:solidFill>
                <a:highlight>
                  <a:srgbClr val="FFFF00"/>
                </a:highlight>
              </a:rPr>
              <a:t>1</a:t>
            </a:r>
          </a:p>
        </p:txBody>
      </p:sp>
      <p:cxnSp>
        <p:nvCxnSpPr>
          <p:cNvPr id="23" name="Straight Arrow Connector 22">
            <a:extLst>
              <a:ext uri="{FF2B5EF4-FFF2-40B4-BE49-F238E27FC236}">
                <a16:creationId xmlns:a16="http://schemas.microsoft.com/office/drawing/2014/main" id="{022F2A3A-9154-B263-8D1B-F436CC1F1693}"/>
              </a:ext>
            </a:extLst>
          </p:cNvPr>
          <p:cNvCxnSpPr>
            <a:cxnSpLocks/>
          </p:cNvCxnSpPr>
          <p:nvPr/>
        </p:nvCxnSpPr>
        <p:spPr>
          <a:xfrm>
            <a:off x="2276474" y="5219644"/>
            <a:ext cx="157163" cy="611582"/>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06B145D9-0891-00C6-3D28-096D2A90D1EB}"/>
              </a:ext>
            </a:extLst>
          </p:cNvPr>
          <p:cNvSpPr txBox="1"/>
          <p:nvPr/>
        </p:nvSpPr>
        <p:spPr>
          <a:xfrm>
            <a:off x="566737" y="6036367"/>
            <a:ext cx="304800" cy="369332"/>
          </a:xfrm>
          <a:prstGeom prst="rect">
            <a:avLst/>
          </a:prstGeom>
          <a:noFill/>
        </p:spPr>
        <p:txBody>
          <a:bodyPr wrap="square" rtlCol="0">
            <a:spAutoFit/>
          </a:bodyPr>
          <a:lstStyle/>
          <a:p>
            <a:r>
              <a:rPr lang="en-US" dirty="0">
                <a:solidFill>
                  <a:srgbClr val="FF0000"/>
                </a:solidFill>
                <a:highlight>
                  <a:srgbClr val="FFFF00"/>
                </a:highlight>
              </a:rPr>
              <a:t>2</a:t>
            </a:r>
          </a:p>
        </p:txBody>
      </p:sp>
      <p:cxnSp>
        <p:nvCxnSpPr>
          <p:cNvPr id="25" name="Straight Arrow Connector 24">
            <a:extLst>
              <a:ext uri="{FF2B5EF4-FFF2-40B4-BE49-F238E27FC236}">
                <a16:creationId xmlns:a16="http://schemas.microsoft.com/office/drawing/2014/main" id="{1CC775CD-1991-D241-5388-EEAAADBADB19}"/>
              </a:ext>
            </a:extLst>
          </p:cNvPr>
          <p:cNvCxnSpPr>
            <a:cxnSpLocks/>
          </p:cNvCxnSpPr>
          <p:nvPr/>
        </p:nvCxnSpPr>
        <p:spPr>
          <a:xfrm flipH="1">
            <a:off x="642937" y="5668148"/>
            <a:ext cx="438149" cy="368219"/>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854499A9-40E5-CD01-2520-0E0A455F4A39}"/>
              </a:ext>
            </a:extLst>
          </p:cNvPr>
          <p:cNvSpPr txBox="1"/>
          <p:nvPr/>
        </p:nvSpPr>
        <p:spPr>
          <a:xfrm>
            <a:off x="4090987" y="5831226"/>
            <a:ext cx="442915" cy="369332"/>
          </a:xfrm>
          <a:prstGeom prst="rect">
            <a:avLst/>
          </a:prstGeom>
          <a:noFill/>
        </p:spPr>
        <p:txBody>
          <a:bodyPr wrap="square" rtlCol="0">
            <a:spAutoFit/>
          </a:bodyPr>
          <a:lstStyle/>
          <a:p>
            <a:r>
              <a:rPr lang="en-US" dirty="0">
                <a:solidFill>
                  <a:srgbClr val="FF0000"/>
                </a:solidFill>
                <a:highlight>
                  <a:srgbClr val="FFFF00"/>
                </a:highlight>
              </a:rPr>
              <a:t>9</a:t>
            </a:r>
          </a:p>
        </p:txBody>
      </p:sp>
      <p:cxnSp>
        <p:nvCxnSpPr>
          <p:cNvPr id="27" name="Straight Arrow Connector 26">
            <a:extLst>
              <a:ext uri="{FF2B5EF4-FFF2-40B4-BE49-F238E27FC236}">
                <a16:creationId xmlns:a16="http://schemas.microsoft.com/office/drawing/2014/main" id="{8D080EC0-B100-1D8B-4321-107001D929E6}"/>
              </a:ext>
            </a:extLst>
          </p:cNvPr>
          <p:cNvCxnSpPr>
            <a:cxnSpLocks/>
          </p:cNvCxnSpPr>
          <p:nvPr/>
        </p:nvCxnSpPr>
        <p:spPr>
          <a:xfrm>
            <a:off x="4010025" y="5219644"/>
            <a:ext cx="157163" cy="611582"/>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91F29F66-078B-2FEE-2FF8-4A420D2962DC}"/>
              </a:ext>
            </a:extLst>
          </p:cNvPr>
          <p:cNvSpPr txBox="1"/>
          <p:nvPr/>
        </p:nvSpPr>
        <p:spPr>
          <a:xfrm>
            <a:off x="4638676" y="6064509"/>
            <a:ext cx="304800" cy="369332"/>
          </a:xfrm>
          <a:prstGeom prst="rect">
            <a:avLst/>
          </a:prstGeom>
          <a:noFill/>
        </p:spPr>
        <p:txBody>
          <a:bodyPr wrap="square" rtlCol="0">
            <a:spAutoFit/>
          </a:bodyPr>
          <a:lstStyle/>
          <a:p>
            <a:r>
              <a:rPr lang="en-US" dirty="0">
                <a:solidFill>
                  <a:srgbClr val="FF0000"/>
                </a:solidFill>
                <a:highlight>
                  <a:srgbClr val="FFFF00"/>
                </a:highlight>
              </a:rPr>
              <a:t>7</a:t>
            </a:r>
          </a:p>
        </p:txBody>
      </p:sp>
      <p:cxnSp>
        <p:nvCxnSpPr>
          <p:cNvPr id="29" name="Straight Arrow Connector 28">
            <a:extLst>
              <a:ext uri="{FF2B5EF4-FFF2-40B4-BE49-F238E27FC236}">
                <a16:creationId xmlns:a16="http://schemas.microsoft.com/office/drawing/2014/main" id="{777DDB74-FE7B-C9F5-0837-08522C8F0690}"/>
              </a:ext>
            </a:extLst>
          </p:cNvPr>
          <p:cNvCxnSpPr>
            <a:cxnSpLocks/>
          </p:cNvCxnSpPr>
          <p:nvPr/>
        </p:nvCxnSpPr>
        <p:spPr>
          <a:xfrm>
            <a:off x="4557713" y="5452927"/>
            <a:ext cx="157163" cy="611582"/>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3FBEEDC6-7241-7F3D-8C6A-B43A2B6B6A29}"/>
              </a:ext>
            </a:extLst>
          </p:cNvPr>
          <p:cNvSpPr txBox="1"/>
          <p:nvPr/>
        </p:nvSpPr>
        <p:spPr>
          <a:xfrm>
            <a:off x="5943600" y="6109118"/>
            <a:ext cx="304800" cy="369332"/>
          </a:xfrm>
          <a:prstGeom prst="rect">
            <a:avLst/>
          </a:prstGeom>
          <a:noFill/>
        </p:spPr>
        <p:txBody>
          <a:bodyPr wrap="square" rtlCol="0">
            <a:spAutoFit/>
          </a:bodyPr>
          <a:lstStyle/>
          <a:p>
            <a:r>
              <a:rPr lang="en-US" dirty="0">
                <a:solidFill>
                  <a:srgbClr val="FF0000"/>
                </a:solidFill>
                <a:highlight>
                  <a:srgbClr val="FFFF00"/>
                </a:highlight>
              </a:rPr>
              <a:t>8</a:t>
            </a:r>
          </a:p>
        </p:txBody>
      </p:sp>
      <p:cxnSp>
        <p:nvCxnSpPr>
          <p:cNvPr id="31" name="Straight Arrow Connector 30">
            <a:extLst>
              <a:ext uri="{FF2B5EF4-FFF2-40B4-BE49-F238E27FC236}">
                <a16:creationId xmlns:a16="http://schemas.microsoft.com/office/drawing/2014/main" id="{01270F19-0665-64D0-4652-4D250F1BBF97}"/>
              </a:ext>
            </a:extLst>
          </p:cNvPr>
          <p:cNvCxnSpPr>
            <a:cxnSpLocks/>
          </p:cNvCxnSpPr>
          <p:nvPr/>
        </p:nvCxnSpPr>
        <p:spPr>
          <a:xfrm>
            <a:off x="5910264" y="5478486"/>
            <a:ext cx="157163" cy="611582"/>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pic>
        <p:nvPicPr>
          <p:cNvPr id="34" name="Picture 33">
            <a:extLst>
              <a:ext uri="{FF2B5EF4-FFF2-40B4-BE49-F238E27FC236}">
                <a16:creationId xmlns:a16="http://schemas.microsoft.com/office/drawing/2014/main" id="{0D673D79-E741-526D-E097-47C34CD0887E}"/>
              </a:ext>
            </a:extLst>
          </p:cNvPr>
          <p:cNvPicPr>
            <a:picLocks noChangeAspect="1"/>
          </p:cNvPicPr>
          <p:nvPr/>
        </p:nvPicPr>
        <p:blipFill rotWithShape="1">
          <a:blip r:embed="rId3">
            <a:extLst>
              <a:ext uri="{28A0092B-C50C-407E-A947-70E740481C1C}">
                <a14:useLocalDpi xmlns:a14="http://schemas.microsoft.com/office/drawing/2010/main" val="0"/>
              </a:ext>
            </a:extLst>
          </a:blip>
          <a:srcRect r="54258"/>
          <a:stretch/>
        </p:blipFill>
        <p:spPr>
          <a:xfrm>
            <a:off x="6872288" y="711795"/>
            <a:ext cx="4761868" cy="5855733"/>
          </a:xfrm>
          <a:prstGeom prst="rect">
            <a:avLst/>
          </a:prstGeom>
        </p:spPr>
      </p:pic>
    </p:spTree>
    <p:extLst>
      <p:ext uri="{BB962C8B-B14F-4D97-AF65-F5344CB8AC3E}">
        <p14:creationId xmlns:p14="http://schemas.microsoft.com/office/powerpoint/2010/main" val="330889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167D3-1E6A-FCCF-607E-7CDFAA17B0D4}"/>
              </a:ext>
            </a:extLst>
          </p:cNvPr>
          <p:cNvSpPr>
            <a:spLocks noGrp="1"/>
          </p:cNvSpPr>
          <p:nvPr>
            <p:ph type="title"/>
          </p:nvPr>
        </p:nvSpPr>
        <p:spPr/>
        <p:txBody>
          <a:bodyPr/>
          <a:lstStyle/>
          <a:p>
            <a:r>
              <a:rPr lang="en-US" dirty="0"/>
              <a:t>Arduino code</a:t>
            </a:r>
          </a:p>
        </p:txBody>
      </p:sp>
      <p:pic>
        <p:nvPicPr>
          <p:cNvPr id="5" name="Picture 4">
            <a:extLst>
              <a:ext uri="{FF2B5EF4-FFF2-40B4-BE49-F238E27FC236}">
                <a16:creationId xmlns:a16="http://schemas.microsoft.com/office/drawing/2014/main" id="{0A093D1B-7D05-A06B-E38C-03E1A2AE45B8}"/>
              </a:ext>
            </a:extLst>
          </p:cNvPr>
          <p:cNvPicPr>
            <a:picLocks noChangeAspect="1"/>
          </p:cNvPicPr>
          <p:nvPr/>
        </p:nvPicPr>
        <p:blipFill rotWithShape="1">
          <a:blip r:embed="rId2">
            <a:extLst>
              <a:ext uri="{28A0092B-C50C-407E-A947-70E740481C1C}">
                <a14:useLocalDpi xmlns:a14="http://schemas.microsoft.com/office/drawing/2010/main" val="0"/>
              </a:ext>
            </a:extLst>
          </a:blip>
          <a:srcRect r="55385"/>
          <a:stretch/>
        </p:blipFill>
        <p:spPr>
          <a:xfrm>
            <a:off x="228600" y="1676400"/>
            <a:ext cx="3928534" cy="4953000"/>
          </a:xfrm>
          <a:prstGeom prst="rect">
            <a:avLst/>
          </a:prstGeom>
        </p:spPr>
      </p:pic>
      <p:pic>
        <p:nvPicPr>
          <p:cNvPr id="7" name="Picture 6">
            <a:extLst>
              <a:ext uri="{FF2B5EF4-FFF2-40B4-BE49-F238E27FC236}">
                <a16:creationId xmlns:a16="http://schemas.microsoft.com/office/drawing/2014/main" id="{974EED6E-739C-65CA-F30E-CF778BD6F5F7}"/>
              </a:ext>
            </a:extLst>
          </p:cNvPr>
          <p:cNvPicPr>
            <a:picLocks noChangeAspect="1"/>
          </p:cNvPicPr>
          <p:nvPr/>
        </p:nvPicPr>
        <p:blipFill rotWithShape="1">
          <a:blip r:embed="rId3">
            <a:extLst>
              <a:ext uri="{28A0092B-C50C-407E-A947-70E740481C1C}">
                <a14:useLocalDpi xmlns:a14="http://schemas.microsoft.com/office/drawing/2010/main" val="0"/>
              </a:ext>
            </a:extLst>
          </a:blip>
          <a:srcRect r="65903"/>
          <a:stretch/>
        </p:blipFill>
        <p:spPr>
          <a:xfrm>
            <a:off x="4402666" y="1676400"/>
            <a:ext cx="3386668" cy="4953000"/>
          </a:xfrm>
          <a:prstGeom prst="rect">
            <a:avLst/>
          </a:prstGeom>
        </p:spPr>
      </p:pic>
      <p:pic>
        <p:nvPicPr>
          <p:cNvPr id="9" name="Picture 8">
            <a:extLst>
              <a:ext uri="{FF2B5EF4-FFF2-40B4-BE49-F238E27FC236}">
                <a16:creationId xmlns:a16="http://schemas.microsoft.com/office/drawing/2014/main" id="{C6F9CB79-0321-1698-7BA8-74C2F3B1A509}"/>
              </a:ext>
            </a:extLst>
          </p:cNvPr>
          <p:cNvPicPr>
            <a:picLocks noChangeAspect="1"/>
          </p:cNvPicPr>
          <p:nvPr/>
        </p:nvPicPr>
        <p:blipFill rotWithShape="1">
          <a:blip r:embed="rId4">
            <a:extLst>
              <a:ext uri="{28A0092B-C50C-407E-A947-70E740481C1C}">
                <a14:useLocalDpi xmlns:a14="http://schemas.microsoft.com/office/drawing/2010/main" val="0"/>
              </a:ext>
            </a:extLst>
          </a:blip>
          <a:srcRect r="66193"/>
          <a:stretch/>
        </p:blipFill>
        <p:spPr>
          <a:xfrm>
            <a:off x="8534400" y="1676400"/>
            <a:ext cx="3022600" cy="5029200"/>
          </a:xfrm>
          <a:prstGeom prst="rect">
            <a:avLst/>
          </a:prstGeom>
        </p:spPr>
      </p:pic>
    </p:spTree>
    <p:extLst>
      <p:ext uri="{BB962C8B-B14F-4D97-AF65-F5344CB8AC3E}">
        <p14:creationId xmlns:p14="http://schemas.microsoft.com/office/powerpoint/2010/main" val="68092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1B42D-0E93-91A6-C67F-CA6B5B227B8D}"/>
              </a:ext>
            </a:extLst>
          </p:cNvPr>
          <p:cNvSpPr>
            <a:spLocks noGrp="1"/>
          </p:cNvSpPr>
          <p:nvPr>
            <p:ph type="title"/>
          </p:nvPr>
        </p:nvSpPr>
        <p:spPr>
          <a:xfrm>
            <a:off x="171450" y="914400"/>
            <a:ext cx="10515600" cy="1145224"/>
          </a:xfrm>
        </p:spPr>
        <p:txBody>
          <a:bodyPr/>
          <a:lstStyle/>
          <a:p>
            <a:r>
              <a:rPr lang="en-US" dirty="0"/>
              <a:t>Web control using Raspberry- pi 3</a:t>
            </a:r>
          </a:p>
        </p:txBody>
      </p:sp>
      <p:pic>
        <p:nvPicPr>
          <p:cNvPr id="4" name="Picture 3">
            <a:extLst>
              <a:ext uri="{FF2B5EF4-FFF2-40B4-BE49-F238E27FC236}">
                <a16:creationId xmlns:a16="http://schemas.microsoft.com/office/drawing/2014/main" id="{CB7E0287-51FA-554E-D846-76353CB4B7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0200" y="3309937"/>
            <a:ext cx="4660900" cy="3495675"/>
          </a:xfrm>
          <a:prstGeom prst="rect">
            <a:avLst/>
          </a:prstGeom>
        </p:spPr>
      </p:pic>
      <p:pic>
        <p:nvPicPr>
          <p:cNvPr id="8" name="Picture 7">
            <a:extLst>
              <a:ext uri="{FF2B5EF4-FFF2-40B4-BE49-F238E27FC236}">
                <a16:creationId xmlns:a16="http://schemas.microsoft.com/office/drawing/2014/main" id="{9581924A-43D7-D384-9942-EA7570F496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3409950"/>
            <a:ext cx="4533900" cy="3400425"/>
          </a:xfrm>
          <a:prstGeom prst="rect">
            <a:avLst/>
          </a:prstGeom>
        </p:spPr>
      </p:pic>
      <p:pic>
        <p:nvPicPr>
          <p:cNvPr id="10" name="Picture 9">
            <a:extLst>
              <a:ext uri="{FF2B5EF4-FFF2-40B4-BE49-F238E27FC236}">
                <a16:creationId xmlns:a16="http://schemas.microsoft.com/office/drawing/2014/main" id="{FB3184DD-5794-3645-6577-00FA07438B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3800" y="152400"/>
            <a:ext cx="4476750" cy="3124200"/>
          </a:xfrm>
          <a:prstGeom prst="rect">
            <a:avLst/>
          </a:prstGeom>
        </p:spPr>
      </p:pic>
    </p:spTree>
    <p:extLst>
      <p:ext uri="{BB962C8B-B14F-4D97-AF65-F5344CB8AC3E}">
        <p14:creationId xmlns:p14="http://schemas.microsoft.com/office/powerpoint/2010/main" val="440733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1B42D-0E93-91A6-C67F-CA6B5B227B8D}"/>
              </a:ext>
            </a:extLst>
          </p:cNvPr>
          <p:cNvSpPr>
            <a:spLocks noGrp="1"/>
          </p:cNvSpPr>
          <p:nvPr>
            <p:ph type="title"/>
          </p:nvPr>
        </p:nvSpPr>
        <p:spPr>
          <a:xfrm>
            <a:off x="381000" y="228600"/>
            <a:ext cx="10591800" cy="688024"/>
          </a:xfrm>
        </p:spPr>
        <p:txBody>
          <a:bodyPr/>
          <a:lstStyle/>
          <a:p>
            <a:r>
              <a:rPr lang="en-US" dirty="0"/>
              <a:t>Video surveillance </a:t>
            </a:r>
          </a:p>
        </p:txBody>
      </p:sp>
      <p:pic>
        <p:nvPicPr>
          <p:cNvPr id="4" name="Picture 3">
            <a:extLst>
              <a:ext uri="{FF2B5EF4-FFF2-40B4-BE49-F238E27FC236}">
                <a16:creationId xmlns:a16="http://schemas.microsoft.com/office/drawing/2014/main" id="{A6B3EE8F-D401-F39E-858B-FAC5DB60A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1981200"/>
            <a:ext cx="5395428" cy="3543607"/>
          </a:xfrm>
          <a:prstGeom prst="rect">
            <a:avLst/>
          </a:prstGeom>
        </p:spPr>
      </p:pic>
      <p:sp>
        <p:nvSpPr>
          <p:cNvPr id="5" name="TextBox 4">
            <a:extLst>
              <a:ext uri="{FF2B5EF4-FFF2-40B4-BE49-F238E27FC236}">
                <a16:creationId xmlns:a16="http://schemas.microsoft.com/office/drawing/2014/main" id="{56CFA977-DF20-AEF6-49F8-0E062F4454F4}"/>
              </a:ext>
            </a:extLst>
          </p:cNvPr>
          <p:cNvSpPr txBox="1"/>
          <p:nvPr/>
        </p:nvSpPr>
        <p:spPr>
          <a:xfrm>
            <a:off x="457200" y="798348"/>
            <a:ext cx="5943600" cy="6186309"/>
          </a:xfrm>
          <a:prstGeom prst="rect">
            <a:avLst/>
          </a:prstGeom>
          <a:noFill/>
        </p:spPr>
        <p:txBody>
          <a:bodyPr wrap="square" rtlCol="0">
            <a:spAutoFit/>
          </a:bodyPr>
          <a:lstStyle/>
          <a:p>
            <a:r>
              <a:rPr lang="en-US" b="1" i="0" dirty="0">
                <a:effectLst/>
                <a:latin typeface="Arial" panose="020B0604020202020204" pitchFamily="34" charset="0"/>
              </a:rPr>
              <a:t>RPi Cam Web Interface</a:t>
            </a:r>
            <a:r>
              <a:rPr lang="en-US" b="0" i="0" dirty="0">
                <a:effectLst/>
                <a:latin typeface="Arial" panose="020B0604020202020204" pitchFamily="34" charset="0"/>
              </a:rPr>
              <a:t> is a web interface for the Raspberry Pi Camera module. It can be used for a wide variety of applications including surveillance, </a:t>
            </a:r>
            <a:r>
              <a:rPr lang="en-US" b="0" i="0" dirty="0" err="1">
                <a:effectLst/>
                <a:latin typeface="Arial" panose="020B0604020202020204" pitchFamily="34" charset="0"/>
              </a:rPr>
              <a:t>dvr</a:t>
            </a:r>
            <a:r>
              <a:rPr lang="en-US" b="0" i="0" dirty="0">
                <a:effectLst/>
                <a:latin typeface="Arial" panose="020B0604020202020204" pitchFamily="34" charset="0"/>
              </a:rPr>
              <a:t> recording and time lapse photography. It is highly configurable and can be extended with the use of macro scripts. It can be opened on any browser (smartphones included) and contains the following features:</a:t>
            </a:r>
          </a:p>
          <a:p>
            <a:endParaRPr lang="en-US" b="0" i="0" dirty="0">
              <a:effectLst/>
              <a:latin typeface="Arial" panose="020B0604020202020204" pitchFamily="34" charset="0"/>
            </a:endParaRPr>
          </a:p>
          <a:p>
            <a:pPr algn="l">
              <a:buFont typeface="Arial" panose="020B0604020202020204" pitchFamily="34" charset="0"/>
              <a:buChar char="•"/>
            </a:pPr>
            <a:r>
              <a:rPr lang="en-US" b="0" i="0" dirty="0">
                <a:effectLst/>
                <a:latin typeface="Arial" panose="020B0604020202020204" pitchFamily="34" charset="0"/>
              </a:rPr>
              <a:t>View, stop and restart a live-preview with low latency and high framerate. Full sensor area available.</a:t>
            </a:r>
          </a:p>
          <a:p>
            <a:pPr algn="l">
              <a:buFont typeface="Arial" panose="020B0604020202020204" pitchFamily="34" charset="0"/>
              <a:buChar char="•"/>
            </a:pPr>
            <a:r>
              <a:rPr lang="en-US" b="0" i="0" dirty="0">
                <a:effectLst/>
                <a:latin typeface="Arial" panose="020B0604020202020204" pitchFamily="34" charset="0"/>
              </a:rPr>
              <a:t>Control camera settings like brightness, contrast, ... live</a:t>
            </a:r>
          </a:p>
          <a:p>
            <a:pPr algn="l">
              <a:buFont typeface="Arial" panose="020B0604020202020204" pitchFamily="34" charset="0"/>
              <a:buChar char="•"/>
            </a:pPr>
            <a:r>
              <a:rPr lang="en-US" b="0" i="0" dirty="0">
                <a:effectLst/>
                <a:latin typeface="Arial" panose="020B0604020202020204" pitchFamily="34" charset="0"/>
              </a:rPr>
              <a:t>Record full-</a:t>
            </a:r>
            <a:r>
              <a:rPr lang="en-US" b="0" i="0" dirty="0" err="1">
                <a:effectLst/>
                <a:latin typeface="Arial" panose="020B0604020202020204" pitchFamily="34" charset="0"/>
              </a:rPr>
              <a:t>hd</a:t>
            </a:r>
            <a:r>
              <a:rPr lang="en-US" b="0" i="0" dirty="0">
                <a:effectLst/>
                <a:latin typeface="Arial" panose="020B0604020202020204" pitchFamily="34" charset="0"/>
              </a:rPr>
              <a:t> videos and save them on the </a:t>
            </a:r>
            <a:r>
              <a:rPr lang="en-US" b="0" i="0" dirty="0" err="1">
                <a:effectLst/>
                <a:latin typeface="Arial" panose="020B0604020202020204" pitchFamily="34" charset="0"/>
              </a:rPr>
              <a:t>sd</a:t>
            </a:r>
            <a:r>
              <a:rPr lang="en-US" b="0" i="0" dirty="0">
                <a:effectLst/>
                <a:latin typeface="Arial" panose="020B0604020202020204" pitchFamily="34" charset="0"/>
              </a:rPr>
              <a:t>-card packed into mp4 container while the live-preview continues</a:t>
            </a:r>
          </a:p>
          <a:p>
            <a:pPr algn="l">
              <a:buFont typeface="Arial" panose="020B0604020202020204" pitchFamily="34" charset="0"/>
              <a:buChar char="•"/>
            </a:pPr>
            <a:r>
              <a:rPr lang="en-US" b="0" i="0" dirty="0">
                <a:effectLst/>
                <a:latin typeface="Arial" panose="020B0604020202020204" pitchFamily="34" charset="0"/>
              </a:rPr>
              <a:t>Do timed or continuous video recording with splitting into fixed length segments</a:t>
            </a:r>
          </a:p>
          <a:p>
            <a:pPr algn="l">
              <a:buFont typeface="Arial" panose="020B0604020202020204" pitchFamily="34" charset="0"/>
              <a:buChar char="•"/>
            </a:pPr>
            <a:r>
              <a:rPr lang="en-US" b="0" i="0" dirty="0">
                <a:effectLst/>
                <a:latin typeface="Arial" panose="020B0604020202020204" pitchFamily="34" charset="0"/>
              </a:rPr>
              <a:t>Take single or multiple (timelapse) full-res pictures and save them on the </a:t>
            </a:r>
            <a:r>
              <a:rPr lang="en-US" b="0" i="0" dirty="0" err="1">
                <a:effectLst/>
                <a:latin typeface="Arial" panose="020B0604020202020204" pitchFamily="34" charset="0"/>
              </a:rPr>
              <a:t>sd</a:t>
            </a:r>
            <a:r>
              <a:rPr lang="en-US" b="0" i="0" dirty="0">
                <a:effectLst/>
                <a:latin typeface="Arial" panose="020B0604020202020204" pitchFamily="34" charset="0"/>
              </a:rPr>
              <a:t>-card (live-preview holds on for a short moment)</a:t>
            </a:r>
          </a:p>
          <a:p>
            <a:pPr algn="l">
              <a:buFont typeface="Arial" panose="020B0604020202020204" pitchFamily="34" charset="0"/>
              <a:buChar char="•"/>
            </a:pPr>
            <a:r>
              <a:rPr lang="en-US" b="0" i="0" dirty="0">
                <a:effectLst/>
                <a:latin typeface="Arial" panose="020B0604020202020204" pitchFamily="34" charset="0"/>
              </a:rPr>
              <a:t>Preview, download and delete the saved videos and pictures, zip-download for multiple files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4245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1B42D-0E93-91A6-C67F-CA6B5B227B8D}"/>
              </a:ext>
            </a:extLst>
          </p:cNvPr>
          <p:cNvSpPr>
            <a:spLocks noGrp="1"/>
          </p:cNvSpPr>
          <p:nvPr>
            <p:ph type="title"/>
          </p:nvPr>
        </p:nvSpPr>
        <p:spPr>
          <a:xfrm>
            <a:off x="762000" y="323850"/>
            <a:ext cx="10515600" cy="745174"/>
          </a:xfrm>
        </p:spPr>
        <p:txBody>
          <a:bodyPr/>
          <a:lstStyle/>
          <a:p>
            <a:r>
              <a:rPr lang="en-US" dirty="0"/>
              <a:t>Raspberry Commands</a:t>
            </a:r>
          </a:p>
        </p:txBody>
      </p:sp>
      <p:pic>
        <p:nvPicPr>
          <p:cNvPr id="5" name="Picture 4">
            <a:extLst>
              <a:ext uri="{FF2B5EF4-FFF2-40B4-BE49-F238E27FC236}">
                <a16:creationId xmlns:a16="http://schemas.microsoft.com/office/drawing/2014/main" id="{F411BEF7-5C3F-6C82-E846-609360BB5658}"/>
              </a:ext>
            </a:extLst>
          </p:cNvPr>
          <p:cNvPicPr>
            <a:picLocks noChangeAspect="1"/>
          </p:cNvPicPr>
          <p:nvPr/>
        </p:nvPicPr>
        <p:blipFill rotWithShape="1">
          <a:blip r:embed="rId2">
            <a:extLst>
              <a:ext uri="{28A0092B-C50C-407E-A947-70E740481C1C}">
                <a14:useLocalDpi xmlns:a14="http://schemas.microsoft.com/office/drawing/2010/main" val="0"/>
              </a:ext>
            </a:extLst>
          </a:blip>
          <a:srcRect l="31730" t="22413" r="31731" b="29310"/>
          <a:stretch/>
        </p:blipFill>
        <p:spPr>
          <a:xfrm>
            <a:off x="838200" y="1354773"/>
            <a:ext cx="6858000" cy="5053263"/>
          </a:xfrm>
          <a:prstGeom prst="rect">
            <a:avLst/>
          </a:prstGeom>
        </p:spPr>
      </p:pic>
    </p:spTree>
    <p:extLst>
      <p:ext uri="{BB962C8B-B14F-4D97-AF65-F5344CB8AC3E}">
        <p14:creationId xmlns:p14="http://schemas.microsoft.com/office/powerpoint/2010/main" val="415696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1B42D-0E93-91A6-C67F-CA6B5B227B8D}"/>
              </a:ext>
            </a:extLst>
          </p:cNvPr>
          <p:cNvSpPr>
            <a:spLocks noGrp="1"/>
          </p:cNvSpPr>
          <p:nvPr>
            <p:ph type="title"/>
          </p:nvPr>
        </p:nvSpPr>
        <p:spPr>
          <a:xfrm>
            <a:off x="762000" y="323850"/>
            <a:ext cx="10515600" cy="745174"/>
          </a:xfrm>
        </p:spPr>
        <p:txBody>
          <a:bodyPr/>
          <a:lstStyle/>
          <a:p>
            <a:r>
              <a:rPr lang="en-US" dirty="0"/>
              <a:t>Interfacing web-control and Pi-camera</a:t>
            </a:r>
          </a:p>
        </p:txBody>
      </p:sp>
      <p:pic>
        <p:nvPicPr>
          <p:cNvPr id="4" name="Picture 3">
            <a:extLst>
              <a:ext uri="{FF2B5EF4-FFF2-40B4-BE49-F238E27FC236}">
                <a16:creationId xmlns:a16="http://schemas.microsoft.com/office/drawing/2014/main" id="{E8DD3F9E-CFEC-DC44-89B7-DACDB545F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219200"/>
            <a:ext cx="9448800" cy="5314950"/>
          </a:xfrm>
          <a:prstGeom prst="rect">
            <a:avLst/>
          </a:prstGeom>
        </p:spPr>
      </p:pic>
    </p:spTree>
    <p:extLst>
      <p:ext uri="{BB962C8B-B14F-4D97-AF65-F5344CB8AC3E}">
        <p14:creationId xmlns:p14="http://schemas.microsoft.com/office/powerpoint/2010/main" val="307282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51E6C9-3D4E-1073-52CD-52759C32D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52400"/>
            <a:ext cx="11887200" cy="6553200"/>
          </a:xfrm>
          <a:prstGeom prst="rect">
            <a:avLst/>
          </a:prstGeom>
        </p:spPr>
      </p:pic>
    </p:spTree>
    <p:extLst>
      <p:ext uri="{BB962C8B-B14F-4D97-AF65-F5344CB8AC3E}">
        <p14:creationId xmlns:p14="http://schemas.microsoft.com/office/powerpoint/2010/main" val="219168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39A47-E6B7-2BA6-E206-9CBFB4B28B75}"/>
              </a:ext>
            </a:extLst>
          </p:cNvPr>
          <p:cNvSpPr>
            <a:spLocks noGrp="1"/>
          </p:cNvSpPr>
          <p:nvPr>
            <p:ph type="title"/>
          </p:nvPr>
        </p:nvSpPr>
        <p:spPr/>
        <p:txBody>
          <a:bodyPr/>
          <a:lstStyle/>
          <a:p>
            <a:r>
              <a:rPr lang="en-US" dirty="0"/>
              <a:t>Introduction </a:t>
            </a:r>
          </a:p>
        </p:txBody>
      </p:sp>
      <p:sp>
        <p:nvSpPr>
          <p:cNvPr id="3" name="Content Placeholder 2">
            <a:extLst>
              <a:ext uri="{FF2B5EF4-FFF2-40B4-BE49-F238E27FC236}">
                <a16:creationId xmlns:a16="http://schemas.microsoft.com/office/drawing/2014/main" id="{10B881F7-599D-8444-C90A-B169AA1E87DD}"/>
              </a:ext>
            </a:extLst>
          </p:cNvPr>
          <p:cNvSpPr>
            <a:spLocks noGrp="1"/>
          </p:cNvSpPr>
          <p:nvPr>
            <p:ph idx="1"/>
          </p:nvPr>
        </p:nvSpPr>
        <p:spPr>
          <a:xfrm>
            <a:off x="838200" y="1825625"/>
            <a:ext cx="5334000" cy="4351338"/>
          </a:xfrm>
        </p:spPr>
        <p:txBody>
          <a:bodyPr/>
          <a:lstStyle/>
          <a:p>
            <a:r>
              <a:rPr lang="en-US" dirty="0"/>
              <a:t>Quadra-Bot is a cutting-edge robot that has been designed to perform various tasks with precision and accuracy. It is equipped with advanced sensors and intelligent algorithms that enable it to navigate through complex environments and carry out its functions efficiently.</a:t>
            </a:r>
          </a:p>
          <a:p>
            <a:r>
              <a:rPr lang="en-US" dirty="0"/>
              <a:t>The development of Quadra-Bot has been a significant breakthrough in the field of robotics. Its unique design and capabilities have made it an ideal solution for many industries, including manufacturing, healthcare, and logistics.</a:t>
            </a:r>
          </a:p>
          <a:p>
            <a:endParaRPr lang="en-US" dirty="0"/>
          </a:p>
        </p:txBody>
      </p:sp>
      <p:pic>
        <p:nvPicPr>
          <p:cNvPr id="8" name="Picture 7">
            <a:extLst>
              <a:ext uri="{FF2B5EF4-FFF2-40B4-BE49-F238E27FC236}">
                <a16:creationId xmlns:a16="http://schemas.microsoft.com/office/drawing/2014/main" id="{E62658A8-851F-9790-028F-24720A8FDB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6248400" y="3276600"/>
            <a:ext cx="5643033" cy="3420315"/>
          </a:xfrm>
          <a:prstGeom prst="rect">
            <a:avLst/>
          </a:prstGeom>
        </p:spPr>
      </p:pic>
      <p:pic>
        <p:nvPicPr>
          <p:cNvPr id="1026" name="Picture 2" descr="Avatar 2 Boats, Mechs, Crab Suits and Vehicles Explained - Variety">
            <a:extLst>
              <a:ext uri="{FF2B5EF4-FFF2-40B4-BE49-F238E27FC236}">
                <a16:creationId xmlns:a16="http://schemas.microsoft.com/office/drawing/2014/main" id="{563E1F35-5516-88BD-97E3-143576D34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80750"/>
            <a:ext cx="5554133"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93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0987F-A5AD-5B83-1FEE-7DCBF63FFEBA}"/>
              </a:ext>
            </a:extLst>
          </p:cNvPr>
          <p:cNvSpPr>
            <a:spLocks noGrp="1"/>
          </p:cNvSpPr>
          <p:nvPr>
            <p:ph type="title"/>
          </p:nvPr>
        </p:nvSpPr>
        <p:spPr/>
        <p:txBody>
          <a:bodyPr/>
          <a:lstStyle/>
          <a:p>
            <a:r>
              <a:rPr lang="en-US" dirty="0"/>
              <a:t>Components used :</a:t>
            </a:r>
          </a:p>
        </p:txBody>
      </p:sp>
      <p:sp>
        <p:nvSpPr>
          <p:cNvPr id="3" name="Content Placeholder 2">
            <a:extLst>
              <a:ext uri="{FF2B5EF4-FFF2-40B4-BE49-F238E27FC236}">
                <a16:creationId xmlns:a16="http://schemas.microsoft.com/office/drawing/2014/main" id="{6D0B52BC-AA72-4233-F87D-38D6F8D73426}"/>
              </a:ext>
            </a:extLst>
          </p:cNvPr>
          <p:cNvSpPr>
            <a:spLocks noGrp="1"/>
          </p:cNvSpPr>
          <p:nvPr>
            <p:ph idx="1"/>
          </p:nvPr>
        </p:nvSpPr>
        <p:spPr/>
        <p:txBody>
          <a:bodyPr/>
          <a:lstStyle/>
          <a:p>
            <a:r>
              <a:rPr lang="en-US" dirty="0"/>
              <a:t>Raspberry Pi 3B</a:t>
            </a:r>
          </a:p>
          <a:p>
            <a:r>
              <a:rPr lang="en-US" dirty="0"/>
              <a:t>Arduino Uno</a:t>
            </a:r>
          </a:p>
          <a:p>
            <a:r>
              <a:rPr lang="en-US" dirty="0"/>
              <a:t>Mg90S servo motors-12</a:t>
            </a:r>
          </a:p>
          <a:p>
            <a:r>
              <a:rPr lang="en-US" dirty="0"/>
              <a:t>Pi-Camera module</a:t>
            </a:r>
          </a:p>
          <a:p>
            <a:r>
              <a:rPr lang="en-US" dirty="0"/>
              <a:t>logic level shifter</a:t>
            </a:r>
          </a:p>
          <a:p>
            <a:r>
              <a:rPr lang="en-US" dirty="0"/>
              <a:t>3.7v rechargeable li-ion battery</a:t>
            </a:r>
          </a:p>
          <a:p>
            <a:r>
              <a:rPr lang="en-US" dirty="0"/>
              <a:t>Buck convertor LM2596 </a:t>
            </a:r>
          </a:p>
          <a:p>
            <a:endParaRPr lang="en-US" dirty="0"/>
          </a:p>
          <a:p>
            <a:endParaRPr lang="en-US" dirty="0"/>
          </a:p>
          <a:p>
            <a:endParaRPr lang="en-US" dirty="0"/>
          </a:p>
        </p:txBody>
      </p:sp>
      <p:pic>
        <p:nvPicPr>
          <p:cNvPr id="1026" name="Picture 2" descr="MG90S Micro Servo Motor Datasheet, Wiring Diagram &amp; Features">
            <a:extLst>
              <a:ext uri="{FF2B5EF4-FFF2-40B4-BE49-F238E27FC236}">
                <a16:creationId xmlns:a16="http://schemas.microsoft.com/office/drawing/2014/main" id="{AD39A2C8-7AE9-EA6A-767B-5FBB8A4BCA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4400" y="1496903"/>
            <a:ext cx="1981200" cy="10434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rduino Pin Configuration: A Detailed Guide (2021) | Robu.in">
            <a:extLst>
              <a:ext uri="{FF2B5EF4-FFF2-40B4-BE49-F238E27FC236}">
                <a16:creationId xmlns:a16="http://schemas.microsoft.com/office/drawing/2014/main" id="{7D42FB49-1EA3-AB9C-5567-7DC5EB5DA3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1400" y="992522"/>
            <a:ext cx="1905000" cy="15478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spberry Pi 3 Model B+ (One Per Customer, Per Month) (Delivery By 25t –  silverlineindia">
            <a:extLst>
              <a:ext uri="{FF2B5EF4-FFF2-40B4-BE49-F238E27FC236}">
                <a16:creationId xmlns:a16="http://schemas.microsoft.com/office/drawing/2014/main" id="{D5122A9B-9203-096D-D517-3F4044E8F6B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139" r="21488"/>
          <a:stretch/>
        </p:blipFill>
        <p:spPr bwMode="auto">
          <a:xfrm>
            <a:off x="9677400" y="587387"/>
            <a:ext cx="1676400" cy="19497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aspberry Pi Camera Module V2.0 Raspberry Pi | Raspberry Pi, Camera Module  , CSI-2 with 3280 x 2464 pixels Resolution | 913-2664 | RS Components">
            <a:extLst>
              <a:ext uri="{FF2B5EF4-FFF2-40B4-BE49-F238E27FC236}">
                <a16:creationId xmlns:a16="http://schemas.microsoft.com/office/drawing/2014/main" id="{3165FB92-B41A-808F-E9BD-677B0F0BB76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37847" y="2895390"/>
            <a:ext cx="1981200" cy="14632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TIRED - Using the Logic Level Converter - SparkFun Learn">
            <a:extLst>
              <a:ext uri="{FF2B5EF4-FFF2-40B4-BE49-F238E27FC236}">
                <a16:creationId xmlns:a16="http://schemas.microsoft.com/office/drawing/2014/main" id="{3100573E-28D5-2D43-17F1-38517C0F181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000" y="2837728"/>
            <a:ext cx="1547814" cy="154781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uy LM2596 DC Buck Converter 3-35V Step Down Module | Robu.in">
            <a:extLst>
              <a:ext uri="{FF2B5EF4-FFF2-40B4-BE49-F238E27FC236}">
                <a16:creationId xmlns:a16="http://schemas.microsoft.com/office/drawing/2014/main" id="{98A2B896-0859-6229-9C38-3069026391D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0068767" y="2852435"/>
            <a:ext cx="1547814" cy="1547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99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39A47-E6B7-2BA6-E206-9CBFB4B28B75}"/>
              </a:ext>
            </a:extLst>
          </p:cNvPr>
          <p:cNvSpPr>
            <a:spLocks noGrp="1"/>
          </p:cNvSpPr>
          <p:nvPr>
            <p:ph type="title"/>
          </p:nvPr>
        </p:nvSpPr>
        <p:spPr/>
        <p:txBody>
          <a:bodyPr/>
          <a:lstStyle/>
          <a:p>
            <a:r>
              <a:rPr lang="en-US" dirty="0"/>
              <a:t>Objective </a:t>
            </a:r>
          </a:p>
        </p:txBody>
      </p:sp>
      <p:sp>
        <p:nvSpPr>
          <p:cNvPr id="3" name="Content Placeholder 2">
            <a:extLst>
              <a:ext uri="{FF2B5EF4-FFF2-40B4-BE49-F238E27FC236}">
                <a16:creationId xmlns:a16="http://schemas.microsoft.com/office/drawing/2014/main" id="{10B881F7-599D-8444-C90A-B169AA1E87DD}"/>
              </a:ext>
            </a:extLst>
          </p:cNvPr>
          <p:cNvSpPr>
            <a:spLocks noGrp="1"/>
          </p:cNvSpPr>
          <p:nvPr>
            <p:ph idx="1"/>
          </p:nvPr>
        </p:nvSpPr>
        <p:spPr>
          <a:xfrm>
            <a:off x="685800" y="1600200"/>
            <a:ext cx="10896600" cy="4351338"/>
          </a:xfrm>
        </p:spPr>
        <p:txBody>
          <a:bodyPr>
            <a:normAutofit/>
          </a:bodyPr>
          <a:lstStyle/>
          <a:p>
            <a:pPr algn="l">
              <a:buFont typeface="+mj-lt"/>
              <a:buAutoNum type="arabicPeriod"/>
            </a:pPr>
            <a:r>
              <a:rPr lang="en-US" b="0" i="0" dirty="0">
                <a:solidFill>
                  <a:srgbClr val="D1D5DB"/>
                </a:solidFill>
                <a:effectLst/>
                <a:latin typeface="Söhne"/>
              </a:rPr>
              <a:t>Mobility: Four-legged robots are often designed to move over uneven terrain and in environments that are challenging for wheeled or tracked robots.</a:t>
            </a:r>
          </a:p>
          <a:p>
            <a:pPr algn="l">
              <a:buFont typeface="+mj-lt"/>
              <a:buAutoNum type="arabicPeriod"/>
            </a:pPr>
            <a:r>
              <a:rPr lang="en-US" b="0" i="0" dirty="0">
                <a:solidFill>
                  <a:srgbClr val="D1D5DB"/>
                </a:solidFill>
                <a:effectLst/>
                <a:latin typeface="Söhne"/>
              </a:rPr>
              <a:t>Stability: Four-legged robots have a low center of gravity and a wide base, which can provide them with greater stability than other types of robots.</a:t>
            </a:r>
          </a:p>
          <a:p>
            <a:pPr algn="l">
              <a:buFont typeface="+mj-lt"/>
              <a:buAutoNum type="arabicPeriod"/>
            </a:pPr>
            <a:r>
              <a:rPr lang="en-US" b="0" i="0" dirty="0">
                <a:solidFill>
                  <a:srgbClr val="D1D5DB"/>
                </a:solidFill>
                <a:effectLst/>
                <a:latin typeface="Söhne"/>
              </a:rPr>
              <a:t>Maneuverability: Four-legged robots can navigate through narrow spaces and complex environments with greater ease than larger wheeled or tracked robots.</a:t>
            </a:r>
          </a:p>
          <a:p>
            <a:pPr algn="l">
              <a:buFont typeface="+mj-lt"/>
              <a:buAutoNum type="arabicPeriod"/>
            </a:pPr>
            <a:r>
              <a:rPr lang="en-US" b="0" i="0" dirty="0">
                <a:solidFill>
                  <a:srgbClr val="D1D5DB"/>
                </a:solidFill>
                <a:effectLst/>
                <a:latin typeface="Söhne"/>
              </a:rPr>
              <a:t>Payload Capacity: Some four-legged robots are designed to carry payloads, such as sensors or tools, which can be used for a variety of tasks, such as inspection, search and rescue, or transportation.</a:t>
            </a:r>
          </a:p>
          <a:p>
            <a:pPr algn="l">
              <a:buFont typeface="+mj-lt"/>
              <a:buAutoNum type="arabicPeriod"/>
            </a:pPr>
            <a:r>
              <a:rPr lang="en-US" b="0" i="0" dirty="0">
                <a:solidFill>
                  <a:srgbClr val="D1D5DB"/>
                </a:solidFill>
                <a:effectLst/>
                <a:latin typeface="Söhne"/>
              </a:rPr>
              <a:t>Versatility: Four-legged robots can be designed for a variety of applications, including military, industrial, and research, making them a versatile and adaptable technology.</a:t>
            </a:r>
          </a:p>
          <a:p>
            <a:endParaRPr lang="en-US" dirty="0"/>
          </a:p>
        </p:txBody>
      </p:sp>
    </p:spTree>
    <p:extLst>
      <p:ext uri="{BB962C8B-B14F-4D97-AF65-F5344CB8AC3E}">
        <p14:creationId xmlns:p14="http://schemas.microsoft.com/office/powerpoint/2010/main" val="106771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20119-8103-90DC-64E2-0428F5AFA55D}"/>
              </a:ext>
            </a:extLst>
          </p:cNvPr>
          <p:cNvSpPr>
            <a:spLocks noGrp="1"/>
          </p:cNvSpPr>
          <p:nvPr>
            <p:ph type="title"/>
          </p:nvPr>
        </p:nvSpPr>
        <p:spPr/>
        <p:txBody>
          <a:bodyPr/>
          <a:lstStyle/>
          <a:p>
            <a:r>
              <a:rPr lang="en-US" dirty="0"/>
              <a:t>Manufacturing Applications of Quadra-Bot</a:t>
            </a:r>
          </a:p>
        </p:txBody>
      </p:sp>
      <p:sp>
        <p:nvSpPr>
          <p:cNvPr id="3" name="Content Placeholder 2">
            <a:extLst>
              <a:ext uri="{FF2B5EF4-FFF2-40B4-BE49-F238E27FC236}">
                <a16:creationId xmlns:a16="http://schemas.microsoft.com/office/drawing/2014/main" id="{3B7B503C-83C2-4821-2254-448A7433B3F2}"/>
              </a:ext>
            </a:extLst>
          </p:cNvPr>
          <p:cNvSpPr>
            <a:spLocks noGrp="1"/>
          </p:cNvSpPr>
          <p:nvPr>
            <p:ph idx="1"/>
          </p:nvPr>
        </p:nvSpPr>
        <p:spPr>
          <a:xfrm>
            <a:off x="838200" y="1825624"/>
            <a:ext cx="10820400" cy="4667250"/>
          </a:xfrm>
        </p:spPr>
        <p:txBody>
          <a:bodyPr>
            <a:normAutofit/>
          </a:bodyPr>
          <a:lstStyle/>
          <a:p>
            <a:r>
              <a:rPr lang="en-US" dirty="0"/>
              <a:t>In the manufacturing industry, Quadra-Bot has proven to be a valuable asset. Its ability to perform multiple tasks simultaneously has increased productivity and reduced production time. It can assemble components, weld, paint, and inspect products with high accuracy and consistency.</a:t>
            </a:r>
          </a:p>
          <a:p>
            <a:r>
              <a:rPr lang="en-US" dirty="0"/>
              <a:t>Furthermore, Quadra-Bot's advanced sensors and algorithms allow it to detect defects and errors in the manufacturing process, preventing costly mistakes and ensuring product quality.</a:t>
            </a:r>
          </a:p>
        </p:txBody>
      </p:sp>
    </p:spTree>
    <p:extLst>
      <p:ext uri="{BB962C8B-B14F-4D97-AF65-F5344CB8AC3E}">
        <p14:creationId xmlns:p14="http://schemas.microsoft.com/office/powerpoint/2010/main" val="384394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20119-8103-90DC-64E2-0428F5AFA55D}"/>
              </a:ext>
            </a:extLst>
          </p:cNvPr>
          <p:cNvSpPr>
            <a:spLocks noGrp="1"/>
          </p:cNvSpPr>
          <p:nvPr>
            <p:ph type="title"/>
          </p:nvPr>
        </p:nvSpPr>
        <p:spPr/>
        <p:txBody>
          <a:bodyPr/>
          <a:lstStyle/>
          <a:p>
            <a:r>
              <a:rPr lang="en-US" dirty="0"/>
              <a:t>Healthcare Applications of Quadra-Bot</a:t>
            </a:r>
          </a:p>
        </p:txBody>
      </p:sp>
      <p:sp>
        <p:nvSpPr>
          <p:cNvPr id="3" name="Content Placeholder 2">
            <a:extLst>
              <a:ext uri="{FF2B5EF4-FFF2-40B4-BE49-F238E27FC236}">
                <a16:creationId xmlns:a16="http://schemas.microsoft.com/office/drawing/2014/main" id="{3B7B503C-83C2-4821-2254-448A7433B3F2}"/>
              </a:ext>
            </a:extLst>
          </p:cNvPr>
          <p:cNvSpPr>
            <a:spLocks noGrp="1"/>
          </p:cNvSpPr>
          <p:nvPr>
            <p:ph idx="1"/>
          </p:nvPr>
        </p:nvSpPr>
        <p:spPr>
          <a:xfrm>
            <a:off x="838200" y="1825624"/>
            <a:ext cx="10134600" cy="4575175"/>
          </a:xfrm>
        </p:spPr>
        <p:txBody>
          <a:bodyPr/>
          <a:lstStyle/>
          <a:p>
            <a:r>
              <a:rPr lang="en-US" dirty="0"/>
              <a:t>Quadra-Bot has also found applications in the healthcare industry. Its ability to perform delicate procedures with precision and accuracy has made it an ideal tool for surgeries and medical interventions.</a:t>
            </a:r>
          </a:p>
          <a:p>
            <a:r>
              <a:rPr lang="en-US" dirty="0"/>
              <a:t>Additionally, Quadra-Bot's advanced sensors and algorithms allow it to monitor patients' vital signs and provide real-time feedback to healthcare professionals, improving patient outcomes and reducing the risk of complications.</a:t>
            </a:r>
          </a:p>
          <a:p>
            <a:endParaRPr lang="en-US" dirty="0"/>
          </a:p>
        </p:txBody>
      </p:sp>
    </p:spTree>
    <p:extLst>
      <p:ext uri="{BB962C8B-B14F-4D97-AF65-F5344CB8AC3E}">
        <p14:creationId xmlns:p14="http://schemas.microsoft.com/office/powerpoint/2010/main" val="278723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20119-8103-90DC-64E2-0428F5AFA55D}"/>
              </a:ext>
            </a:extLst>
          </p:cNvPr>
          <p:cNvSpPr>
            <a:spLocks noGrp="1"/>
          </p:cNvSpPr>
          <p:nvPr>
            <p:ph type="title"/>
          </p:nvPr>
        </p:nvSpPr>
        <p:spPr/>
        <p:txBody>
          <a:bodyPr/>
          <a:lstStyle/>
          <a:p>
            <a:r>
              <a:rPr lang="en-US" dirty="0"/>
              <a:t>Logistics Applications of Quadra-Bot:</a:t>
            </a:r>
          </a:p>
        </p:txBody>
      </p:sp>
      <p:sp>
        <p:nvSpPr>
          <p:cNvPr id="3" name="Content Placeholder 2">
            <a:extLst>
              <a:ext uri="{FF2B5EF4-FFF2-40B4-BE49-F238E27FC236}">
                <a16:creationId xmlns:a16="http://schemas.microsoft.com/office/drawing/2014/main" id="{3B7B503C-83C2-4821-2254-448A7433B3F2}"/>
              </a:ext>
            </a:extLst>
          </p:cNvPr>
          <p:cNvSpPr>
            <a:spLocks noGrp="1"/>
          </p:cNvSpPr>
          <p:nvPr>
            <p:ph idx="1"/>
          </p:nvPr>
        </p:nvSpPr>
        <p:spPr>
          <a:xfrm>
            <a:off x="838200" y="1825625"/>
            <a:ext cx="4724400" cy="4351338"/>
          </a:xfrm>
        </p:spPr>
        <p:txBody>
          <a:bodyPr>
            <a:normAutofit/>
          </a:bodyPr>
          <a:lstStyle/>
          <a:p>
            <a:r>
              <a:rPr lang="en-US" dirty="0"/>
              <a:t>Quadra-Bot's versatility and precision also make it an ideal solution for logistics and warehouse management. It can efficiently move and stack boxes, pick and pack products, and even load and unload trucks.</a:t>
            </a:r>
          </a:p>
          <a:p>
            <a:r>
              <a:rPr lang="en-US" dirty="0"/>
              <a:t>Furthermore, Quadra-Bot's advanced sensors and algorithms allow it to navigate through complex environments and avoid obstacles, reducing the risk of accidents and improving safety in the workplace.</a:t>
            </a:r>
          </a:p>
          <a:p>
            <a:pPr marL="0" indent="0">
              <a:buNone/>
            </a:pPr>
            <a:endParaRPr lang="en-US" dirty="0"/>
          </a:p>
        </p:txBody>
      </p:sp>
      <p:pic>
        <p:nvPicPr>
          <p:cNvPr id="5" name="Picture 4">
            <a:extLst>
              <a:ext uri="{FF2B5EF4-FFF2-40B4-BE49-F238E27FC236}">
                <a16:creationId xmlns:a16="http://schemas.microsoft.com/office/drawing/2014/main" id="{0BF369DA-676B-1BD0-49E9-15F0C4D3B2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715294"/>
            <a:ext cx="4572000" cy="4572000"/>
          </a:xfrm>
          <a:prstGeom prst="rect">
            <a:avLst/>
          </a:prstGeom>
        </p:spPr>
      </p:pic>
    </p:spTree>
    <p:extLst>
      <p:ext uri="{BB962C8B-B14F-4D97-AF65-F5344CB8AC3E}">
        <p14:creationId xmlns:p14="http://schemas.microsoft.com/office/powerpoint/2010/main" val="379981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20119-8103-90DC-64E2-0428F5AFA55D}"/>
              </a:ext>
            </a:extLst>
          </p:cNvPr>
          <p:cNvSpPr>
            <a:spLocks noGrp="1"/>
          </p:cNvSpPr>
          <p:nvPr>
            <p:ph type="title"/>
          </p:nvPr>
        </p:nvSpPr>
        <p:spPr/>
        <p:txBody>
          <a:bodyPr/>
          <a:lstStyle/>
          <a:p>
            <a:r>
              <a:rPr lang="en-US" dirty="0"/>
              <a:t>Future Developments of Quadra-Bot</a:t>
            </a:r>
          </a:p>
        </p:txBody>
      </p:sp>
      <p:sp>
        <p:nvSpPr>
          <p:cNvPr id="3" name="Content Placeholder 2">
            <a:extLst>
              <a:ext uri="{FF2B5EF4-FFF2-40B4-BE49-F238E27FC236}">
                <a16:creationId xmlns:a16="http://schemas.microsoft.com/office/drawing/2014/main" id="{3B7B503C-83C2-4821-2254-448A7433B3F2}"/>
              </a:ext>
            </a:extLst>
          </p:cNvPr>
          <p:cNvSpPr>
            <a:spLocks noGrp="1"/>
          </p:cNvSpPr>
          <p:nvPr>
            <p:ph idx="1"/>
          </p:nvPr>
        </p:nvSpPr>
        <p:spPr>
          <a:xfrm>
            <a:off x="838200" y="1825625"/>
            <a:ext cx="4419600" cy="4351338"/>
          </a:xfrm>
        </p:spPr>
        <p:txBody>
          <a:bodyPr/>
          <a:lstStyle/>
          <a:p>
            <a:r>
              <a:rPr lang="en-US" dirty="0"/>
              <a:t>As technology advances, so will Quadra-Bot. Future developments may include enhanced sensory capabilities, improved algorithms, and increased mobility.</a:t>
            </a:r>
          </a:p>
          <a:p>
            <a:r>
              <a:rPr lang="en-US" dirty="0"/>
              <a:t>Additionally, Quadra-Bot may find applications in new industries, such as space exploration and underwater research, where its unique design and capabilities could prove invaluable.</a:t>
            </a:r>
          </a:p>
          <a:p>
            <a:endParaRPr lang="en-US" dirty="0"/>
          </a:p>
        </p:txBody>
      </p:sp>
      <p:pic>
        <p:nvPicPr>
          <p:cNvPr id="5" name="Picture 4">
            <a:extLst>
              <a:ext uri="{FF2B5EF4-FFF2-40B4-BE49-F238E27FC236}">
                <a16:creationId xmlns:a16="http://schemas.microsoft.com/office/drawing/2014/main" id="{7E3F2F14-FB54-D76E-28BD-2B45D81CC8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0141" y="1600200"/>
            <a:ext cx="4419600" cy="4419600"/>
          </a:xfrm>
          <a:prstGeom prst="rect">
            <a:avLst/>
          </a:prstGeom>
        </p:spPr>
      </p:pic>
    </p:spTree>
    <p:extLst>
      <p:ext uri="{BB962C8B-B14F-4D97-AF65-F5344CB8AC3E}">
        <p14:creationId xmlns:p14="http://schemas.microsoft.com/office/powerpoint/2010/main" val="214266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3E317-F2C6-E7AE-2C0B-6BA97C883421}"/>
              </a:ext>
            </a:extLst>
          </p:cNvPr>
          <p:cNvSpPr>
            <a:spLocks noGrp="1"/>
          </p:cNvSpPr>
          <p:nvPr>
            <p:ph type="title"/>
          </p:nvPr>
        </p:nvSpPr>
        <p:spPr/>
        <p:txBody>
          <a:bodyPr/>
          <a:lstStyle/>
          <a:p>
            <a:r>
              <a:rPr lang="en-US" dirty="0"/>
              <a:t>Block Diagram</a:t>
            </a:r>
          </a:p>
        </p:txBody>
      </p:sp>
      <p:sp>
        <p:nvSpPr>
          <p:cNvPr id="3" name="TextBox 2">
            <a:extLst>
              <a:ext uri="{FF2B5EF4-FFF2-40B4-BE49-F238E27FC236}">
                <a16:creationId xmlns:a16="http://schemas.microsoft.com/office/drawing/2014/main" id="{6C35460D-7C9A-B6F6-AD46-0D9987266C1D}"/>
              </a:ext>
            </a:extLst>
          </p:cNvPr>
          <p:cNvSpPr txBox="1"/>
          <p:nvPr/>
        </p:nvSpPr>
        <p:spPr>
          <a:xfrm>
            <a:off x="1219200" y="1752600"/>
            <a:ext cx="1066800" cy="369332"/>
          </a:xfrm>
          <a:prstGeom prst="rect">
            <a:avLst/>
          </a:prstGeom>
          <a:noFill/>
        </p:spPr>
        <p:txBody>
          <a:bodyPr wrap="square" rtlCol="0">
            <a:spAutoFit/>
          </a:bodyPr>
          <a:lstStyle/>
          <a:p>
            <a:r>
              <a:rPr lang="en-US" dirty="0">
                <a:solidFill>
                  <a:srgbClr val="FF0000"/>
                </a:solidFill>
                <a:highlight>
                  <a:srgbClr val="FFFF00"/>
                </a:highlight>
              </a:rPr>
              <a:t>Servo-1</a:t>
            </a:r>
          </a:p>
        </p:txBody>
      </p:sp>
      <p:sp>
        <p:nvSpPr>
          <p:cNvPr id="5" name="TextBox 4">
            <a:extLst>
              <a:ext uri="{FF2B5EF4-FFF2-40B4-BE49-F238E27FC236}">
                <a16:creationId xmlns:a16="http://schemas.microsoft.com/office/drawing/2014/main" id="{0F0D6B43-9A76-6321-73CF-0122C03A0B29}"/>
              </a:ext>
            </a:extLst>
          </p:cNvPr>
          <p:cNvSpPr txBox="1"/>
          <p:nvPr/>
        </p:nvSpPr>
        <p:spPr>
          <a:xfrm>
            <a:off x="1219200" y="2370895"/>
            <a:ext cx="1066800" cy="369332"/>
          </a:xfrm>
          <a:prstGeom prst="rect">
            <a:avLst/>
          </a:prstGeom>
          <a:noFill/>
        </p:spPr>
        <p:txBody>
          <a:bodyPr wrap="square" rtlCol="0">
            <a:spAutoFit/>
          </a:bodyPr>
          <a:lstStyle/>
          <a:p>
            <a:r>
              <a:rPr lang="en-US" dirty="0">
                <a:solidFill>
                  <a:srgbClr val="FF0000"/>
                </a:solidFill>
                <a:highlight>
                  <a:srgbClr val="FFFF00"/>
                </a:highlight>
              </a:rPr>
              <a:t>Servo-2</a:t>
            </a:r>
          </a:p>
        </p:txBody>
      </p:sp>
      <p:sp>
        <p:nvSpPr>
          <p:cNvPr id="7" name="TextBox 6">
            <a:extLst>
              <a:ext uri="{FF2B5EF4-FFF2-40B4-BE49-F238E27FC236}">
                <a16:creationId xmlns:a16="http://schemas.microsoft.com/office/drawing/2014/main" id="{F94A6A1D-1E7D-C0C6-FADD-0E3B57999FB3}"/>
              </a:ext>
            </a:extLst>
          </p:cNvPr>
          <p:cNvSpPr txBox="1"/>
          <p:nvPr/>
        </p:nvSpPr>
        <p:spPr>
          <a:xfrm>
            <a:off x="1219200" y="3167143"/>
            <a:ext cx="1066800" cy="369332"/>
          </a:xfrm>
          <a:prstGeom prst="rect">
            <a:avLst/>
          </a:prstGeom>
          <a:noFill/>
        </p:spPr>
        <p:txBody>
          <a:bodyPr wrap="square" rtlCol="0">
            <a:spAutoFit/>
          </a:bodyPr>
          <a:lstStyle/>
          <a:p>
            <a:r>
              <a:rPr lang="en-US" dirty="0">
                <a:solidFill>
                  <a:srgbClr val="FF0000"/>
                </a:solidFill>
                <a:highlight>
                  <a:srgbClr val="FFFF00"/>
                </a:highlight>
              </a:rPr>
              <a:t>Servo-1</a:t>
            </a:r>
          </a:p>
        </p:txBody>
      </p:sp>
      <p:sp>
        <p:nvSpPr>
          <p:cNvPr id="8" name="TextBox 7">
            <a:extLst>
              <a:ext uri="{FF2B5EF4-FFF2-40B4-BE49-F238E27FC236}">
                <a16:creationId xmlns:a16="http://schemas.microsoft.com/office/drawing/2014/main" id="{66B08F10-7093-07BC-48EA-56CB515ECADD}"/>
              </a:ext>
            </a:extLst>
          </p:cNvPr>
          <p:cNvSpPr txBox="1"/>
          <p:nvPr/>
        </p:nvSpPr>
        <p:spPr>
          <a:xfrm>
            <a:off x="1219200" y="5562600"/>
            <a:ext cx="1219200" cy="369332"/>
          </a:xfrm>
          <a:prstGeom prst="rect">
            <a:avLst/>
          </a:prstGeom>
          <a:noFill/>
        </p:spPr>
        <p:txBody>
          <a:bodyPr wrap="square" rtlCol="0">
            <a:spAutoFit/>
          </a:bodyPr>
          <a:lstStyle/>
          <a:p>
            <a:r>
              <a:rPr lang="en-US" dirty="0">
                <a:solidFill>
                  <a:srgbClr val="FF0000"/>
                </a:solidFill>
                <a:highlight>
                  <a:srgbClr val="FFFF00"/>
                </a:highlight>
              </a:rPr>
              <a:t>Servo-12</a:t>
            </a:r>
          </a:p>
        </p:txBody>
      </p:sp>
      <p:cxnSp>
        <p:nvCxnSpPr>
          <p:cNvPr id="10" name="Straight Arrow Connector 9">
            <a:extLst>
              <a:ext uri="{FF2B5EF4-FFF2-40B4-BE49-F238E27FC236}">
                <a16:creationId xmlns:a16="http://schemas.microsoft.com/office/drawing/2014/main" id="{C64742B3-39B9-848A-3A87-6FF70E1A0290}"/>
              </a:ext>
            </a:extLst>
          </p:cNvPr>
          <p:cNvCxnSpPr/>
          <p:nvPr/>
        </p:nvCxnSpPr>
        <p:spPr>
          <a:xfrm>
            <a:off x="1676400" y="3810000"/>
            <a:ext cx="0" cy="167640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D73A9FB7-4246-3F2F-C7A5-19CC0C5A22EB}"/>
              </a:ext>
            </a:extLst>
          </p:cNvPr>
          <p:cNvCxnSpPr>
            <a:stCxn id="3" idx="3"/>
          </p:cNvCxnSpPr>
          <p:nvPr/>
        </p:nvCxnSpPr>
        <p:spPr>
          <a:xfrm flipV="1">
            <a:off x="2286000" y="1905000"/>
            <a:ext cx="609600" cy="32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9FEF7A2-E278-0CAC-A759-618B9CCA798D}"/>
              </a:ext>
            </a:extLst>
          </p:cNvPr>
          <p:cNvCxnSpPr/>
          <p:nvPr/>
        </p:nvCxnSpPr>
        <p:spPr>
          <a:xfrm flipV="1">
            <a:off x="2286000" y="2628404"/>
            <a:ext cx="609600" cy="32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AF1AC5E-51E2-242C-4600-F75050B0FFD7}"/>
              </a:ext>
            </a:extLst>
          </p:cNvPr>
          <p:cNvCxnSpPr/>
          <p:nvPr/>
        </p:nvCxnSpPr>
        <p:spPr>
          <a:xfrm flipV="1">
            <a:off x="2286000" y="3351809"/>
            <a:ext cx="609600" cy="32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AB7E09-C928-7F02-AC41-048D9469242D}"/>
              </a:ext>
            </a:extLst>
          </p:cNvPr>
          <p:cNvCxnSpPr/>
          <p:nvPr/>
        </p:nvCxnSpPr>
        <p:spPr>
          <a:xfrm flipV="1">
            <a:off x="2286000" y="5618676"/>
            <a:ext cx="609600" cy="32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8D20168-E376-A5BB-8465-577BF4A32F8A}"/>
              </a:ext>
            </a:extLst>
          </p:cNvPr>
          <p:cNvCxnSpPr/>
          <p:nvPr/>
        </p:nvCxnSpPr>
        <p:spPr>
          <a:xfrm>
            <a:off x="2971800" y="1905000"/>
            <a:ext cx="0" cy="3581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51B2E0-4F06-364C-886F-3AF2747A464B}"/>
              </a:ext>
            </a:extLst>
          </p:cNvPr>
          <p:cNvCxnSpPr/>
          <p:nvPr/>
        </p:nvCxnSpPr>
        <p:spPr>
          <a:xfrm>
            <a:off x="3048000" y="3810000"/>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3E8A6C9-B27C-3C60-CBA5-ADEB6C6E95AC}"/>
              </a:ext>
            </a:extLst>
          </p:cNvPr>
          <p:cNvSpPr txBox="1"/>
          <p:nvPr/>
        </p:nvSpPr>
        <p:spPr>
          <a:xfrm>
            <a:off x="3489960" y="3486834"/>
            <a:ext cx="1142998" cy="646331"/>
          </a:xfrm>
          <a:prstGeom prst="rect">
            <a:avLst/>
          </a:prstGeom>
          <a:noFill/>
        </p:spPr>
        <p:txBody>
          <a:bodyPr wrap="square" rtlCol="0">
            <a:spAutoFit/>
          </a:bodyPr>
          <a:lstStyle/>
          <a:p>
            <a:r>
              <a:rPr lang="en-US" dirty="0">
                <a:solidFill>
                  <a:srgbClr val="FF0000"/>
                </a:solidFill>
                <a:highlight>
                  <a:srgbClr val="FFFF00"/>
                </a:highlight>
              </a:rPr>
              <a:t>Arduino-Uno</a:t>
            </a:r>
          </a:p>
        </p:txBody>
      </p:sp>
      <p:sp>
        <p:nvSpPr>
          <p:cNvPr id="23" name="TextBox 22">
            <a:extLst>
              <a:ext uri="{FF2B5EF4-FFF2-40B4-BE49-F238E27FC236}">
                <a16:creationId xmlns:a16="http://schemas.microsoft.com/office/drawing/2014/main" id="{E8F7868C-8055-316A-72B0-FFE01B8769F8}"/>
              </a:ext>
            </a:extLst>
          </p:cNvPr>
          <p:cNvSpPr txBox="1"/>
          <p:nvPr/>
        </p:nvSpPr>
        <p:spPr>
          <a:xfrm>
            <a:off x="6621776" y="1752600"/>
            <a:ext cx="1142998" cy="646331"/>
          </a:xfrm>
          <a:prstGeom prst="rect">
            <a:avLst/>
          </a:prstGeom>
          <a:noFill/>
        </p:spPr>
        <p:txBody>
          <a:bodyPr wrap="square" rtlCol="0">
            <a:spAutoFit/>
          </a:bodyPr>
          <a:lstStyle/>
          <a:p>
            <a:r>
              <a:rPr lang="en-US" dirty="0">
                <a:solidFill>
                  <a:srgbClr val="FF0000"/>
                </a:solidFill>
                <a:highlight>
                  <a:srgbClr val="FFFF00"/>
                </a:highlight>
              </a:rPr>
              <a:t>Camera module</a:t>
            </a:r>
          </a:p>
        </p:txBody>
      </p:sp>
      <p:sp>
        <p:nvSpPr>
          <p:cNvPr id="24" name="TextBox 23">
            <a:extLst>
              <a:ext uri="{FF2B5EF4-FFF2-40B4-BE49-F238E27FC236}">
                <a16:creationId xmlns:a16="http://schemas.microsoft.com/office/drawing/2014/main" id="{F789A381-8FF3-0E66-61B1-CF81BD15CF76}"/>
              </a:ext>
            </a:extLst>
          </p:cNvPr>
          <p:cNvSpPr txBox="1"/>
          <p:nvPr/>
        </p:nvSpPr>
        <p:spPr>
          <a:xfrm>
            <a:off x="5062217" y="3387358"/>
            <a:ext cx="1142998" cy="923330"/>
          </a:xfrm>
          <a:prstGeom prst="rect">
            <a:avLst/>
          </a:prstGeom>
          <a:noFill/>
        </p:spPr>
        <p:txBody>
          <a:bodyPr wrap="square" rtlCol="0">
            <a:spAutoFit/>
          </a:bodyPr>
          <a:lstStyle/>
          <a:p>
            <a:r>
              <a:rPr lang="en-US" dirty="0">
                <a:solidFill>
                  <a:srgbClr val="FF0000"/>
                </a:solidFill>
                <a:highlight>
                  <a:srgbClr val="FFFF00"/>
                </a:highlight>
              </a:rPr>
              <a:t>Logic level shifter</a:t>
            </a:r>
          </a:p>
        </p:txBody>
      </p:sp>
      <p:sp>
        <p:nvSpPr>
          <p:cNvPr id="25" name="TextBox 24">
            <a:extLst>
              <a:ext uri="{FF2B5EF4-FFF2-40B4-BE49-F238E27FC236}">
                <a16:creationId xmlns:a16="http://schemas.microsoft.com/office/drawing/2014/main" id="{83D0200A-9121-79C5-083E-FCAD7AEDAC61}"/>
              </a:ext>
            </a:extLst>
          </p:cNvPr>
          <p:cNvSpPr txBox="1"/>
          <p:nvPr/>
        </p:nvSpPr>
        <p:spPr>
          <a:xfrm>
            <a:off x="6515098" y="3483707"/>
            <a:ext cx="1356354" cy="646331"/>
          </a:xfrm>
          <a:prstGeom prst="rect">
            <a:avLst/>
          </a:prstGeom>
          <a:noFill/>
        </p:spPr>
        <p:txBody>
          <a:bodyPr wrap="square" rtlCol="0">
            <a:spAutoFit/>
          </a:bodyPr>
          <a:lstStyle/>
          <a:p>
            <a:r>
              <a:rPr lang="en-US" dirty="0">
                <a:solidFill>
                  <a:srgbClr val="FF0000"/>
                </a:solidFill>
                <a:highlight>
                  <a:srgbClr val="FFFF00"/>
                </a:highlight>
              </a:rPr>
              <a:t>Raspberry Pi-3</a:t>
            </a:r>
          </a:p>
        </p:txBody>
      </p:sp>
      <p:cxnSp>
        <p:nvCxnSpPr>
          <p:cNvPr id="26" name="Straight Arrow Connector 25">
            <a:extLst>
              <a:ext uri="{FF2B5EF4-FFF2-40B4-BE49-F238E27FC236}">
                <a16:creationId xmlns:a16="http://schemas.microsoft.com/office/drawing/2014/main" id="{171EE980-E7B2-2DDD-34A3-4EE10C60210F}"/>
              </a:ext>
            </a:extLst>
          </p:cNvPr>
          <p:cNvCxnSpPr>
            <a:cxnSpLocks/>
          </p:cNvCxnSpPr>
          <p:nvPr/>
        </p:nvCxnSpPr>
        <p:spPr>
          <a:xfrm>
            <a:off x="7170420" y="2598504"/>
            <a:ext cx="0" cy="753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AB5F4FA-36C9-D69F-6E33-C57FB96CD843}"/>
              </a:ext>
            </a:extLst>
          </p:cNvPr>
          <p:cNvCxnSpPr/>
          <p:nvPr/>
        </p:nvCxnSpPr>
        <p:spPr>
          <a:xfrm>
            <a:off x="5902960" y="3822110"/>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30B5D39-06BC-CF72-7CBA-F35C43D1ADD3}"/>
              </a:ext>
            </a:extLst>
          </p:cNvPr>
          <p:cNvCxnSpPr/>
          <p:nvPr/>
        </p:nvCxnSpPr>
        <p:spPr>
          <a:xfrm>
            <a:off x="4632958" y="3806873"/>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CDFAFA9-395F-70FF-DB1D-B06C2DEBFDAE}"/>
              </a:ext>
            </a:extLst>
          </p:cNvPr>
          <p:cNvCxnSpPr>
            <a:cxnSpLocks/>
          </p:cNvCxnSpPr>
          <p:nvPr/>
        </p:nvCxnSpPr>
        <p:spPr>
          <a:xfrm flipV="1">
            <a:off x="7315200" y="2555561"/>
            <a:ext cx="0" cy="765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268AA83-EC5A-D4A8-DC0C-8998D23E0692}"/>
              </a:ext>
            </a:extLst>
          </p:cNvPr>
          <p:cNvCxnSpPr>
            <a:cxnSpLocks/>
          </p:cNvCxnSpPr>
          <p:nvPr/>
        </p:nvCxnSpPr>
        <p:spPr>
          <a:xfrm flipH="1">
            <a:off x="4632958" y="3675380"/>
            <a:ext cx="4394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5872F97-42FF-E046-A1F3-F201FF696798}"/>
              </a:ext>
            </a:extLst>
          </p:cNvPr>
          <p:cNvCxnSpPr>
            <a:cxnSpLocks/>
          </p:cNvCxnSpPr>
          <p:nvPr/>
        </p:nvCxnSpPr>
        <p:spPr>
          <a:xfrm flipH="1">
            <a:off x="5885177" y="3690620"/>
            <a:ext cx="4394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A96DD19F-CEAE-F8FE-924E-881BD421F0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78713" y="4114798"/>
            <a:ext cx="2806407" cy="1578604"/>
          </a:xfrm>
          <a:prstGeom prst="rect">
            <a:avLst/>
          </a:prstGeom>
        </p:spPr>
      </p:pic>
      <p:sp>
        <p:nvSpPr>
          <p:cNvPr id="37" name="TextBox 36">
            <a:extLst>
              <a:ext uri="{FF2B5EF4-FFF2-40B4-BE49-F238E27FC236}">
                <a16:creationId xmlns:a16="http://schemas.microsoft.com/office/drawing/2014/main" id="{07C6F3F2-3D7C-5F0F-80A8-1DA68F45C5B6}"/>
              </a:ext>
            </a:extLst>
          </p:cNvPr>
          <p:cNvSpPr txBox="1"/>
          <p:nvPr/>
        </p:nvSpPr>
        <p:spPr>
          <a:xfrm>
            <a:off x="9837423" y="3403828"/>
            <a:ext cx="1356354" cy="646331"/>
          </a:xfrm>
          <a:prstGeom prst="rect">
            <a:avLst/>
          </a:prstGeom>
          <a:noFill/>
        </p:spPr>
        <p:txBody>
          <a:bodyPr wrap="square" rtlCol="0">
            <a:spAutoFit/>
          </a:bodyPr>
          <a:lstStyle/>
          <a:p>
            <a:r>
              <a:rPr lang="en-US" dirty="0">
                <a:solidFill>
                  <a:srgbClr val="FF0000"/>
                </a:solidFill>
                <a:highlight>
                  <a:srgbClr val="FFFF00"/>
                </a:highlight>
              </a:rPr>
              <a:t>Web-controlling</a:t>
            </a:r>
          </a:p>
        </p:txBody>
      </p:sp>
      <p:cxnSp>
        <p:nvCxnSpPr>
          <p:cNvPr id="38" name="Straight Arrow Connector 37">
            <a:extLst>
              <a:ext uri="{FF2B5EF4-FFF2-40B4-BE49-F238E27FC236}">
                <a16:creationId xmlns:a16="http://schemas.microsoft.com/office/drawing/2014/main" id="{49EC7E4D-6573-31EF-2C37-56FBA2E40BE5}"/>
              </a:ext>
            </a:extLst>
          </p:cNvPr>
          <p:cNvCxnSpPr>
            <a:cxnSpLocks/>
          </p:cNvCxnSpPr>
          <p:nvPr/>
        </p:nvCxnSpPr>
        <p:spPr>
          <a:xfrm>
            <a:off x="8265160" y="3850973"/>
            <a:ext cx="14122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83AB054-D495-D74A-BACA-6CAC46CBFE83}"/>
              </a:ext>
            </a:extLst>
          </p:cNvPr>
          <p:cNvCxnSpPr>
            <a:cxnSpLocks/>
          </p:cNvCxnSpPr>
          <p:nvPr/>
        </p:nvCxnSpPr>
        <p:spPr>
          <a:xfrm flipH="1" flipV="1">
            <a:off x="8247377" y="3719483"/>
            <a:ext cx="1430023" cy="7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171ED01-3BD8-2ABE-8EBF-9FE4CDA679A8}"/>
              </a:ext>
            </a:extLst>
          </p:cNvPr>
          <p:cNvSpPr txBox="1"/>
          <p:nvPr/>
        </p:nvSpPr>
        <p:spPr>
          <a:xfrm>
            <a:off x="8445509" y="3290389"/>
            <a:ext cx="1356354" cy="461665"/>
          </a:xfrm>
          <a:prstGeom prst="rect">
            <a:avLst/>
          </a:prstGeom>
          <a:noFill/>
        </p:spPr>
        <p:txBody>
          <a:bodyPr wrap="square" rtlCol="0">
            <a:spAutoFit/>
          </a:bodyPr>
          <a:lstStyle/>
          <a:p>
            <a:r>
              <a:rPr lang="en-US" sz="1200" dirty="0" err="1">
                <a:solidFill>
                  <a:srgbClr val="FF0000"/>
                </a:solidFill>
                <a:highlight>
                  <a:srgbClr val="FFFF00"/>
                </a:highlight>
              </a:rPr>
              <a:t>WiFi</a:t>
            </a:r>
            <a:r>
              <a:rPr lang="en-US" sz="1200" dirty="0">
                <a:solidFill>
                  <a:srgbClr val="FF0000"/>
                </a:solidFill>
                <a:highlight>
                  <a:srgbClr val="FFFF00"/>
                </a:highlight>
              </a:rPr>
              <a:t>-hotspot connection</a:t>
            </a:r>
          </a:p>
        </p:txBody>
      </p:sp>
      <p:pic>
        <p:nvPicPr>
          <p:cNvPr id="45" name="Picture 2" descr="MG90S Micro Servo Motor Datasheet, Wiring Diagram &amp; Features">
            <a:extLst>
              <a:ext uri="{FF2B5EF4-FFF2-40B4-BE49-F238E27FC236}">
                <a16:creationId xmlns:a16="http://schemas.microsoft.com/office/drawing/2014/main" id="{B37D36DD-E10C-9E32-3F03-A8CBE680C2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023" y="3658286"/>
            <a:ext cx="1584355" cy="83442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Arduino Pin Configuration: A Detailed Guide (2021) | Robu.in">
            <a:extLst>
              <a:ext uri="{FF2B5EF4-FFF2-40B4-BE49-F238E27FC236}">
                <a16:creationId xmlns:a16="http://schemas.microsoft.com/office/drawing/2014/main" id="{BD69E999-E344-E62D-27ED-29012720049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1399" y="2480044"/>
            <a:ext cx="1088617" cy="88450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Raspberry Pi 3 Model B+ (One Per Customer, Per Month) (Delivery By 25t –  silverlineindia">
            <a:extLst>
              <a:ext uri="{FF2B5EF4-FFF2-40B4-BE49-F238E27FC236}">
                <a16:creationId xmlns:a16="http://schemas.microsoft.com/office/drawing/2014/main" id="{CD05F19C-C17E-589F-08D7-08CDD0DAFCE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139" r="21488"/>
          <a:stretch/>
        </p:blipFill>
        <p:spPr bwMode="auto">
          <a:xfrm>
            <a:off x="6621776" y="4220309"/>
            <a:ext cx="1146107" cy="133300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Raspberry Pi Camera Module V2.0 Raspberry Pi | Raspberry Pi, Camera Module  , CSI-2 with 3280 x 2464 pixels Resolution | 913-2664 | RS Components">
            <a:extLst>
              <a:ext uri="{FF2B5EF4-FFF2-40B4-BE49-F238E27FC236}">
                <a16:creationId xmlns:a16="http://schemas.microsoft.com/office/drawing/2014/main" id="{78598912-B68B-909B-C4A1-590159CAB24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21776" y="620892"/>
            <a:ext cx="1450306" cy="107115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RETIRED - Using the Logic Level Converter - SparkFun Learn">
            <a:extLst>
              <a:ext uri="{FF2B5EF4-FFF2-40B4-BE49-F238E27FC236}">
                <a16:creationId xmlns:a16="http://schemas.microsoft.com/office/drawing/2014/main" id="{BD91CE2C-1EB8-4ECE-BDD5-D65F31C499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15308" y="4363754"/>
            <a:ext cx="1080692" cy="1080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19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195</TotalTime>
  <Words>788</Words>
  <Application>Microsoft Office PowerPoint</Application>
  <PresentationFormat>Widescreen</PresentationFormat>
  <Paragraphs>84</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Algerian</vt:lpstr>
      <vt:lpstr>Arial</vt:lpstr>
      <vt:lpstr>Arial Rounded MT Bold</vt:lpstr>
      <vt:lpstr>Cascadia Code SemiBold</vt:lpstr>
      <vt:lpstr>Century Schoolbook</vt:lpstr>
      <vt:lpstr>Colonna MT</vt:lpstr>
      <vt:lpstr>Söhne</vt:lpstr>
      <vt:lpstr>Wingdings 3</vt:lpstr>
      <vt:lpstr>CITY SKETCH 16X9</vt:lpstr>
      <vt:lpstr>PowerPoint Presentation</vt:lpstr>
      <vt:lpstr>Introduction </vt:lpstr>
      <vt:lpstr>Components used :</vt:lpstr>
      <vt:lpstr>Objective </vt:lpstr>
      <vt:lpstr>Manufacturing Applications of Quadra-Bot</vt:lpstr>
      <vt:lpstr>Healthcare Applications of Quadra-Bot</vt:lpstr>
      <vt:lpstr>Logistics Applications of Quadra-Bot:</vt:lpstr>
      <vt:lpstr>Future Developments of Quadra-Bot</vt:lpstr>
      <vt:lpstr>Block Diagram</vt:lpstr>
      <vt:lpstr>Designing of bot Body</vt:lpstr>
      <vt:lpstr>3D printing of designed Body</vt:lpstr>
      <vt:lpstr>Implementation</vt:lpstr>
      <vt:lpstr>Arduino code</vt:lpstr>
      <vt:lpstr>Web control using Raspberry- pi 3</vt:lpstr>
      <vt:lpstr>Video surveillance </vt:lpstr>
      <vt:lpstr>Raspberry Commands</vt:lpstr>
      <vt:lpstr>Interfacing web-control and Pi-camera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praneeth venkata</dc:creator>
  <cp:lastModifiedBy>praneeth venkata</cp:lastModifiedBy>
  <cp:revision>14</cp:revision>
  <dcterms:created xsi:type="dcterms:W3CDTF">2023-03-28T06:58:44Z</dcterms:created>
  <dcterms:modified xsi:type="dcterms:W3CDTF">2023-07-14T03:36:55Z</dcterms:modified>
</cp:coreProperties>
</file>